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76" d="100"/>
          <a:sy n="76" d="100"/>
        </p:scale>
        <p:origin x="6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4/20/2022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4/20/2022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2E49-AEA4-C34E-93F1-9768DE3D2A69}"/>
              </a:ext>
            </a:extLst>
          </p:cNvPr>
          <p:cNvSpPr>
            <a:spLocks noGrp="1"/>
          </p:cNvSpPr>
          <p:nvPr>
            <p:ph type="ctrTitle"/>
          </p:nvPr>
        </p:nvSpPr>
        <p:spPr>
          <a:xfrm>
            <a:off x="810001" y="729575"/>
            <a:ext cx="10572000" cy="3690624"/>
          </a:xfrm>
        </p:spPr>
        <p:txBody>
          <a:bodyPr/>
          <a:lstStyle/>
          <a:p>
            <a:r>
              <a:rPr lang="en-US" dirty="0"/>
              <a:t>High School 101</a:t>
            </a:r>
          </a:p>
        </p:txBody>
      </p:sp>
      <p:sp>
        <p:nvSpPr>
          <p:cNvPr id="3" name="Subtitle 2">
            <a:extLst>
              <a:ext uri="{FF2B5EF4-FFF2-40B4-BE49-F238E27FC236}">
                <a16:creationId xmlns:a16="http://schemas.microsoft.com/office/drawing/2014/main" id="{C604FD80-558B-E647-A0B3-B8F1DD656B21}"/>
              </a:ext>
            </a:extLst>
          </p:cNvPr>
          <p:cNvSpPr>
            <a:spLocks noGrp="1"/>
          </p:cNvSpPr>
          <p:nvPr>
            <p:ph type="subTitle" idx="1"/>
          </p:nvPr>
        </p:nvSpPr>
        <p:spPr/>
        <p:txBody>
          <a:bodyPr/>
          <a:lstStyle/>
          <a:p>
            <a:r>
              <a:rPr lang="en-US" dirty="0"/>
              <a:t>A guide for a smooth transition from Middle School to High School</a:t>
            </a:r>
          </a:p>
        </p:txBody>
      </p:sp>
      <p:pic>
        <p:nvPicPr>
          <p:cNvPr id="5" name="Picture 4">
            <a:extLst>
              <a:ext uri="{FF2B5EF4-FFF2-40B4-BE49-F238E27FC236}">
                <a16:creationId xmlns:a16="http://schemas.microsoft.com/office/drawing/2014/main" id="{295DD8CD-0C0A-B548-BEA9-7BC6311B8B67}"/>
              </a:ext>
            </a:extLst>
          </p:cNvPr>
          <p:cNvPicPr>
            <a:picLocks noChangeAspect="1"/>
          </p:cNvPicPr>
          <p:nvPr/>
        </p:nvPicPr>
        <p:blipFill>
          <a:blip r:embed="rId2"/>
          <a:stretch>
            <a:fillRect/>
          </a:stretch>
        </p:blipFill>
        <p:spPr>
          <a:xfrm>
            <a:off x="6932308" y="1133441"/>
            <a:ext cx="3729206" cy="3286758"/>
          </a:xfrm>
          <a:prstGeom prst="rect">
            <a:avLst/>
          </a:prstGeom>
        </p:spPr>
      </p:pic>
    </p:spTree>
    <p:extLst>
      <p:ext uri="{BB962C8B-B14F-4D97-AF65-F5344CB8AC3E}">
        <p14:creationId xmlns:p14="http://schemas.microsoft.com/office/powerpoint/2010/main" val="266189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EBE8E-752C-CA47-A725-BD30220B1B41}"/>
              </a:ext>
            </a:extLst>
          </p:cNvPr>
          <p:cNvSpPr>
            <a:spLocks noGrp="1"/>
          </p:cNvSpPr>
          <p:nvPr>
            <p:ph type="title"/>
          </p:nvPr>
        </p:nvSpPr>
        <p:spPr/>
        <p:txBody>
          <a:bodyPr/>
          <a:lstStyle/>
          <a:p>
            <a:r>
              <a:rPr lang="en-US" dirty="0"/>
              <a:t>Stress</a:t>
            </a:r>
          </a:p>
        </p:txBody>
      </p:sp>
      <p:sp>
        <p:nvSpPr>
          <p:cNvPr id="3" name="Content Placeholder 2">
            <a:extLst>
              <a:ext uri="{FF2B5EF4-FFF2-40B4-BE49-F238E27FC236}">
                <a16:creationId xmlns:a16="http://schemas.microsoft.com/office/drawing/2014/main" id="{59ACB435-FB4B-9A49-8306-2F54F3B20C32}"/>
              </a:ext>
            </a:extLst>
          </p:cNvPr>
          <p:cNvSpPr>
            <a:spLocks noGrp="1"/>
          </p:cNvSpPr>
          <p:nvPr>
            <p:ph idx="1"/>
          </p:nvPr>
        </p:nvSpPr>
        <p:spPr/>
        <p:txBody>
          <a:bodyPr/>
          <a:lstStyle/>
          <a:p>
            <a:r>
              <a:rPr lang="en-US" dirty="0"/>
              <a:t>Stress is unavoidable.  It’s how we handle the stress that defines us.</a:t>
            </a:r>
          </a:p>
          <a:p>
            <a:r>
              <a:rPr lang="en-US" dirty="0"/>
              <a:t>Try these tips to manage your stress</a:t>
            </a:r>
          </a:p>
          <a:p>
            <a:pPr lvl="1"/>
            <a:r>
              <a:rPr lang="en-US" dirty="0"/>
              <a:t>Break a sweat.  Get regular exercise – this releases endorphins </a:t>
            </a:r>
          </a:p>
          <a:p>
            <a:pPr lvl="1"/>
            <a:r>
              <a:rPr lang="en-US" dirty="0"/>
              <a:t>Some people find Yoga to be very helpful in combatting stress. You can weave it into your daily routine</a:t>
            </a:r>
          </a:p>
          <a:p>
            <a:pPr lvl="1"/>
            <a:r>
              <a:rPr lang="en-US" dirty="0"/>
              <a:t>Use relaxation techniques such as deep breathing or muscle mindfulness.  </a:t>
            </a:r>
          </a:p>
          <a:p>
            <a:pPr lvl="1"/>
            <a:r>
              <a:rPr lang="en-US" dirty="0"/>
              <a:t>Using apps such as Calm, </a:t>
            </a:r>
            <a:r>
              <a:rPr lang="en-US" dirty="0" err="1"/>
              <a:t>MindfulGnat</a:t>
            </a:r>
            <a:r>
              <a:rPr lang="en-US" dirty="0"/>
              <a:t>  or </a:t>
            </a:r>
            <a:r>
              <a:rPr lang="en-US" dirty="0" err="1"/>
              <a:t>MindShift</a:t>
            </a:r>
            <a:r>
              <a:rPr lang="en-US" dirty="0"/>
              <a:t>.   </a:t>
            </a:r>
          </a:p>
          <a:p>
            <a:pPr lvl="1"/>
            <a:r>
              <a:rPr lang="en-US" dirty="0"/>
              <a:t>Get involved  (not over-involved) and connected.  Build your HS support system and Go-to team.</a:t>
            </a:r>
          </a:p>
          <a:p>
            <a:endParaRPr lang="en-US" dirty="0"/>
          </a:p>
        </p:txBody>
      </p:sp>
    </p:spTree>
    <p:extLst>
      <p:ext uri="{BB962C8B-B14F-4D97-AF65-F5344CB8AC3E}">
        <p14:creationId xmlns:p14="http://schemas.microsoft.com/office/powerpoint/2010/main" val="3109161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5C12D-05DA-4341-9465-4EBDE3CBD3FA}"/>
              </a:ext>
            </a:extLst>
          </p:cNvPr>
          <p:cNvSpPr>
            <a:spLocks noGrp="1"/>
          </p:cNvSpPr>
          <p:nvPr>
            <p:ph type="title"/>
          </p:nvPr>
        </p:nvSpPr>
        <p:spPr/>
        <p:txBody>
          <a:bodyPr/>
          <a:lstStyle/>
          <a:p>
            <a:r>
              <a:rPr lang="en-US" dirty="0"/>
              <a:t>Time Management</a:t>
            </a:r>
          </a:p>
        </p:txBody>
      </p:sp>
      <p:sp>
        <p:nvSpPr>
          <p:cNvPr id="3" name="Content Placeholder 2">
            <a:extLst>
              <a:ext uri="{FF2B5EF4-FFF2-40B4-BE49-F238E27FC236}">
                <a16:creationId xmlns:a16="http://schemas.microsoft.com/office/drawing/2014/main" id="{C4A424FE-ADC6-7E46-98FD-0A6AD063B8DF}"/>
              </a:ext>
            </a:extLst>
          </p:cNvPr>
          <p:cNvSpPr>
            <a:spLocks noGrp="1"/>
          </p:cNvSpPr>
          <p:nvPr>
            <p:ph idx="1"/>
          </p:nvPr>
        </p:nvSpPr>
        <p:spPr/>
        <p:txBody>
          <a:bodyPr/>
          <a:lstStyle/>
          <a:p>
            <a:r>
              <a:rPr lang="en-US" dirty="0"/>
              <a:t>Create a daily schedule and stick to it as much as possible.  </a:t>
            </a:r>
          </a:p>
          <a:p>
            <a:r>
              <a:rPr lang="en-US" dirty="0"/>
              <a:t>In this daily schedule, create time to spend with your family and friends. </a:t>
            </a:r>
          </a:p>
          <a:p>
            <a:r>
              <a:rPr lang="en-US" dirty="0"/>
              <a:t>Remember that your weekday schedule may look very different from your weekend schedule.</a:t>
            </a:r>
          </a:p>
          <a:p>
            <a:r>
              <a:rPr lang="en-US" dirty="0"/>
              <a:t>Don’t cram for tests or other assessments.</a:t>
            </a:r>
          </a:p>
          <a:p>
            <a:r>
              <a:rPr lang="en-US" dirty="0"/>
              <a:t>Use tools such as Marinara Timer to make sure you are taking breaks between study sessions.  This help move more information from short-term to long-term memory.  </a:t>
            </a:r>
          </a:p>
          <a:p>
            <a:r>
              <a:rPr lang="en-US" dirty="0"/>
              <a:t>USE YOUR TOOLS.  Do more of what works and less of what doesn’t thus making your time more efficient.  </a:t>
            </a:r>
          </a:p>
          <a:p>
            <a:endParaRPr lang="en-US" dirty="0"/>
          </a:p>
          <a:p>
            <a:endParaRPr lang="en-US" dirty="0"/>
          </a:p>
        </p:txBody>
      </p:sp>
    </p:spTree>
    <p:extLst>
      <p:ext uri="{BB962C8B-B14F-4D97-AF65-F5344CB8AC3E}">
        <p14:creationId xmlns:p14="http://schemas.microsoft.com/office/powerpoint/2010/main" val="1121089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107B-FAF9-FC48-A94D-334F65CCC62C}"/>
              </a:ext>
            </a:extLst>
          </p:cNvPr>
          <p:cNvSpPr>
            <a:spLocks noGrp="1"/>
          </p:cNvSpPr>
          <p:nvPr>
            <p:ph type="title"/>
          </p:nvPr>
        </p:nvSpPr>
        <p:spPr/>
        <p:txBody>
          <a:bodyPr/>
          <a:lstStyle/>
          <a:p>
            <a:r>
              <a:rPr lang="en-US" dirty="0"/>
              <a:t>Mindset:  Start thinking differently</a:t>
            </a:r>
          </a:p>
        </p:txBody>
      </p:sp>
      <p:sp>
        <p:nvSpPr>
          <p:cNvPr id="3" name="Content Placeholder 2">
            <a:extLst>
              <a:ext uri="{FF2B5EF4-FFF2-40B4-BE49-F238E27FC236}">
                <a16:creationId xmlns:a16="http://schemas.microsoft.com/office/drawing/2014/main" id="{16B1195D-4345-0948-BF20-2A774F217EB3}"/>
              </a:ext>
            </a:extLst>
          </p:cNvPr>
          <p:cNvSpPr>
            <a:spLocks noGrp="1"/>
          </p:cNvSpPr>
          <p:nvPr>
            <p:ph idx="1"/>
          </p:nvPr>
        </p:nvSpPr>
        <p:spPr>
          <a:xfrm>
            <a:off x="573932" y="2587558"/>
            <a:ext cx="10663167" cy="4270442"/>
          </a:xfrm>
        </p:spPr>
        <p:txBody>
          <a:bodyPr/>
          <a:lstStyle/>
          <a:p>
            <a:r>
              <a:rPr lang="en-US" dirty="0"/>
              <a:t>Everything “counts:”  Your GPA(Grade Point Average)  starts with the first high school course that you take.  This might have started as early as 7</a:t>
            </a:r>
            <a:r>
              <a:rPr lang="en-US" baseline="30000" dirty="0"/>
              <a:t>th</a:t>
            </a:r>
            <a:r>
              <a:rPr lang="en-US" dirty="0"/>
              <a:t> grade.  All coursework goes on your transcript.  Post-secondary institutions will see </a:t>
            </a:r>
            <a:r>
              <a:rPr lang="en-US" b="1" dirty="0"/>
              <a:t>all </a:t>
            </a:r>
            <a:r>
              <a:rPr lang="en-US" dirty="0"/>
              <a:t>your grades.   </a:t>
            </a:r>
          </a:p>
          <a:p>
            <a:r>
              <a:rPr lang="en-US" dirty="0"/>
              <a:t>Start strong to stay strong:  It’s easier to maintain a solid GPA if you start out with a solid GPA</a:t>
            </a:r>
          </a:p>
          <a:p>
            <a:r>
              <a:rPr lang="en-US" dirty="0"/>
              <a:t>Learning is more important than task completion.  Study for the long haul.  The path to graduation is a marathon, not a sprint.  Don’t fall into the  mindset of ”learn and dump.”</a:t>
            </a:r>
          </a:p>
          <a:p>
            <a:r>
              <a:rPr lang="en-US" dirty="0"/>
              <a:t>Even if you don’t think you will ever use the material. You probably will.  </a:t>
            </a:r>
          </a:p>
          <a:p>
            <a:r>
              <a:rPr lang="en-US" dirty="0"/>
              <a:t>Growth Mindset is an important concept.  You will achieve great things.</a:t>
            </a:r>
          </a:p>
          <a:p>
            <a:r>
              <a:rPr lang="en-US" dirty="0"/>
              <a:t>Get rid of “Stinking Thinking.”</a:t>
            </a:r>
          </a:p>
          <a:p>
            <a:endParaRPr lang="en-US" dirty="0"/>
          </a:p>
          <a:p>
            <a:endParaRPr lang="en-US" dirty="0"/>
          </a:p>
          <a:p>
            <a:endParaRPr lang="en-US" dirty="0"/>
          </a:p>
        </p:txBody>
      </p:sp>
    </p:spTree>
    <p:extLst>
      <p:ext uri="{BB962C8B-B14F-4D97-AF65-F5344CB8AC3E}">
        <p14:creationId xmlns:p14="http://schemas.microsoft.com/office/powerpoint/2010/main" val="3532656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42444-93EB-B048-A394-159391694613}"/>
              </a:ext>
            </a:extLst>
          </p:cNvPr>
          <p:cNvSpPr>
            <a:spLocks noGrp="1"/>
          </p:cNvSpPr>
          <p:nvPr>
            <p:ph type="title"/>
          </p:nvPr>
        </p:nvSpPr>
        <p:spPr/>
        <p:txBody>
          <a:bodyPr/>
          <a:lstStyle/>
          <a:p>
            <a:r>
              <a:rPr lang="en-US" dirty="0"/>
              <a:t>TOOLS</a:t>
            </a:r>
          </a:p>
        </p:txBody>
      </p:sp>
      <p:sp>
        <p:nvSpPr>
          <p:cNvPr id="3" name="Content Placeholder 2">
            <a:extLst>
              <a:ext uri="{FF2B5EF4-FFF2-40B4-BE49-F238E27FC236}">
                <a16:creationId xmlns:a16="http://schemas.microsoft.com/office/drawing/2014/main" id="{1E92E50A-34FA-8044-A0BE-AF38EF2EA6F0}"/>
              </a:ext>
            </a:extLst>
          </p:cNvPr>
          <p:cNvSpPr>
            <a:spLocks noGrp="1"/>
          </p:cNvSpPr>
          <p:nvPr>
            <p:ph idx="1"/>
          </p:nvPr>
        </p:nvSpPr>
        <p:spPr/>
        <p:txBody>
          <a:bodyPr/>
          <a:lstStyle/>
          <a:p>
            <a:r>
              <a:rPr lang="en-US" dirty="0"/>
              <a:t>Use a graphic organizer on a daily basis.  Make sure it is a paper and pencil version if at all possible.</a:t>
            </a:r>
          </a:p>
          <a:p>
            <a:r>
              <a:rPr lang="en-US" u="sng" dirty="0"/>
              <a:t>Study</a:t>
            </a:r>
            <a:r>
              <a:rPr lang="en-US" dirty="0"/>
              <a:t> every night.  Even if you don’t have a test the next day.  This means review academic content.  This helps reinforce new concepts and helps move the information n form short-term to long-term memory.  We don’t use the “learn and dump” method in the IB Program!</a:t>
            </a:r>
          </a:p>
          <a:p>
            <a:r>
              <a:rPr lang="en-US" dirty="0"/>
              <a:t>It is highly recommend that you use the Cornell Notetaking method for most, if not all notes.  They are very efficient is getting your brain into active recall.  Cornell notes are very popular for a reason.  They work.  Don’t fight it!</a:t>
            </a:r>
          </a:p>
          <a:p>
            <a:r>
              <a:rPr lang="en-US" dirty="0"/>
              <a:t>Use the Pomodoro Method for managing study time.  This method allows information to go from short-term memory to long-term memory much more efficiently.</a:t>
            </a:r>
          </a:p>
          <a:p>
            <a:endParaRPr lang="en-US" dirty="0"/>
          </a:p>
        </p:txBody>
      </p:sp>
    </p:spTree>
    <p:extLst>
      <p:ext uri="{BB962C8B-B14F-4D97-AF65-F5344CB8AC3E}">
        <p14:creationId xmlns:p14="http://schemas.microsoft.com/office/powerpoint/2010/main" val="372211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F3991-F4A6-5B4A-8378-6D57E5C6A403}"/>
              </a:ext>
            </a:extLst>
          </p:cNvPr>
          <p:cNvSpPr>
            <a:spLocks noGrp="1"/>
          </p:cNvSpPr>
          <p:nvPr>
            <p:ph type="title"/>
          </p:nvPr>
        </p:nvSpPr>
        <p:spPr/>
        <p:txBody>
          <a:bodyPr/>
          <a:lstStyle/>
          <a:p>
            <a:r>
              <a:rPr lang="en-US" dirty="0"/>
              <a:t>Planners / Agendas</a:t>
            </a:r>
          </a:p>
        </p:txBody>
      </p:sp>
      <p:sp>
        <p:nvSpPr>
          <p:cNvPr id="3" name="Content Placeholder 2">
            <a:extLst>
              <a:ext uri="{FF2B5EF4-FFF2-40B4-BE49-F238E27FC236}">
                <a16:creationId xmlns:a16="http://schemas.microsoft.com/office/drawing/2014/main" id="{09BFFCA9-DC45-CA44-85C6-C8DEA4D5F76B}"/>
              </a:ext>
            </a:extLst>
          </p:cNvPr>
          <p:cNvSpPr>
            <a:spLocks noGrp="1"/>
          </p:cNvSpPr>
          <p:nvPr>
            <p:ph idx="1"/>
          </p:nvPr>
        </p:nvSpPr>
        <p:spPr/>
        <p:txBody>
          <a:bodyPr/>
          <a:lstStyle/>
          <a:p>
            <a:r>
              <a:rPr lang="en-US" dirty="0"/>
              <a:t>Get a GOOD daily ACADEMIC calendar that has space for you to write all your assignments or tasks for the day.  </a:t>
            </a:r>
          </a:p>
          <a:p>
            <a:r>
              <a:rPr lang="en-US" dirty="0"/>
              <a:t>USE THE PLANNER /AGENDA EVERY DAY!!!!!</a:t>
            </a:r>
          </a:p>
          <a:p>
            <a:r>
              <a:rPr lang="en-US" dirty="0"/>
              <a:t>Have someone hold you accountable to using the planner if you think you will have a difficult time using one on a daily basis.  </a:t>
            </a:r>
          </a:p>
          <a:p>
            <a:r>
              <a:rPr lang="en-US" dirty="0"/>
              <a:t>Hate using one?  You’re allowed to hate it.  But you’re not allowed to abandon it.  Link the task with something that you LIKE to do so that it makes it easier.</a:t>
            </a:r>
          </a:p>
          <a:p>
            <a:endParaRPr lang="en-US" dirty="0"/>
          </a:p>
          <a:p>
            <a:endParaRPr lang="en-US" dirty="0"/>
          </a:p>
        </p:txBody>
      </p:sp>
    </p:spTree>
    <p:extLst>
      <p:ext uri="{BB962C8B-B14F-4D97-AF65-F5344CB8AC3E}">
        <p14:creationId xmlns:p14="http://schemas.microsoft.com/office/powerpoint/2010/main" val="36041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28DB-603B-CB47-B6EC-1E89AAB7DD5D}"/>
              </a:ext>
            </a:extLst>
          </p:cNvPr>
          <p:cNvSpPr>
            <a:spLocks noGrp="1"/>
          </p:cNvSpPr>
          <p:nvPr>
            <p:ph type="title"/>
          </p:nvPr>
        </p:nvSpPr>
        <p:spPr>
          <a:xfrm>
            <a:off x="145915" y="77821"/>
            <a:ext cx="11896928" cy="1339817"/>
          </a:xfrm>
        </p:spPr>
        <p:txBody>
          <a:bodyPr/>
          <a:lstStyle/>
          <a:p>
            <a:r>
              <a:rPr lang="en-US" dirty="0"/>
              <a:t>Teachers don’t give you grades, you earn them</a:t>
            </a:r>
          </a:p>
        </p:txBody>
      </p:sp>
      <p:sp>
        <p:nvSpPr>
          <p:cNvPr id="3" name="Content Placeholder 2">
            <a:extLst>
              <a:ext uri="{FF2B5EF4-FFF2-40B4-BE49-F238E27FC236}">
                <a16:creationId xmlns:a16="http://schemas.microsoft.com/office/drawing/2014/main" id="{E5B9E9E0-16E4-0B49-851E-E947C5F515AD}"/>
              </a:ext>
            </a:extLst>
          </p:cNvPr>
          <p:cNvSpPr>
            <a:spLocks noGrp="1"/>
          </p:cNvSpPr>
          <p:nvPr>
            <p:ph idx="1"/>
          </p:nvPr>
        </p:nvSpPr>
        <p:spPr/>
        <p:txBody>
          <a:bodyPr/>
          <a:lstStyle/>
          <a:p>
            <a:r>
              <a:rPr lang="en-US" dirty="0"/>
              <a:t>Monitor Canvas for grades, assignments, etc.  </a:t>
            </a:r>
          </a:p>
          <a:p>
            <a:r>
              <a:rPr lang="en-US" dirty="0"/>
              <a:t>Parents should also create a Canvas account to do the same.</a:t>
            </a:r>
          </a:p>
          <a:p>
            <a:r>
              <a:rPr lang="en-US" dirty="0"/>
              <a:t>Communicate with your teachers about your grades if you are concerned that something is wrong, missing, etc.  It is very important to advocate for yourself. Don’t be shy.  This is often easier said than done, but make sure your needs are met – self-advocate!</a:t>
            </a:r>
          </a:p>
          <a:p>
            <a:endParaRPr lang="en-US" dirty="0"/>
          </a:p>
          <a:p>
            <a:pPr marL="0" indent="0">
              <a:buNone/>
            </a:pPr>
            <a:endParaRPr lang="en-US" dirty="0"/>
          </a:p>
        </p:txBody>
      </p:sp>
    </p:spTree>
    <p:extLst>
      <p:ext uri="{BB962C8B-B14F-4D97-AF65-F5344CB8AC3E}">
        <p14:creationId xmlns:p14="http://schemas.microsoft.com/office/powerpoint/2010/main" val="3640611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BF1DB-AD80-8542-8BE9-3A70FAAA0CCA}"/>
              </a:ext>
            </a:extLst>
          </p:cNvPr>
          <p:cNvSpPr>
            <a:spLocks noGrp="1"/>
          </p:cNvSpPr>
          <p:nvPr>
            <p:ph type="title"/>
          </p:nvPr>
        </p:nvSpPr>
        <p:spPr/>
        <p:txBody>
          <a:bodyPr/>
          <a:lstStyle/>
          <a:p>
            <a:r>
              <a:rPr lang="en-US" dirty="0"/>
              <a:t>Participation</a:t>
            </a:r>
          </a:p>
        </p:txBody>
      </p:sp>
      <p:sp>
        <p:nvSpPr>
          <p:cNvPr id="3" name="Content Placeholder 2">
            <a:extLst>
              <a:ext uri="{FF2B5EF4-FFF2-40B4-BE49-F238E27FC236}">
                <a16:creationId xmlns:a16="http://schemas.microsoft.com/office/drawing/2014/main" id="{6F8ED0A7-D7F4-4E46-95A0-0E0DAB3159F4}"/>
              </a:ext>
            </a:extLst>
          </p:cNvPr>
          <p:cNvSpPr>
            <a:spLocks noGrp="1"/>
          </p:cNvSpPr>
          <p:nvPr>
            <p:ph idx="1"/>
          </p:nvPr>
        </p:nvSpPr>
        <p:spPr>
          <a:xfrm>
            <a:off x="77821" y="2091447"/>
            <a:ext cx="11295465" cy="3767351"/>
          </a:xfrm>
        </p:spPr>
        <p:txBody>
          <a:bodyPr>
            <a:normAutofit fontScale="92500" lnSpcReduction="10000"/>
          </a:bodyPr>
          <a:lstStyle/>
          <a:p>
            <a:r>
              <a:rPr lang="en-US" dirty="0"/>
              <a:t>Attend school regularly – High School hours often permit you to schedule doctor and dental appointments in the afternoon. Missing even one class can derail progress; especially when IB classes are 90 </a:t>
            </a:r>
            <a:r>
              <a:rPr lang="en-US"/>
              <a:t>minute sessions.  </a:t>
            </a:r>
            <a:endParaRPr lang="en-US" dirty="0"/>
          </a:p>
          <a:p>
            <a:r>
              <a:rPr lang="en-US" dirty="0"/>
              <a:t>Participate in class discussions often.  </a:t>
            </a:r>
          </a:p>
          <a:p>
            <a:r>
              <a:rPr lang="en-US" dirty="0"/>
              <a:t>ASK QUESTIONS!  If you don’t know and you need to know – ASK!  Freshmen students are often fearful to raise their hand in class to ask a question.  They are afraid that their classmates will think they are stupid.  This goes back to the necessity of getting your needs met.  Don’t be shy.  </a:t>
            </a:r>
            <a:r>
              <a:rPr lang="en-US" dirty="0">
                <a:sym typeface="Wingdings" pitchFamily="2" charset="2"/>
              </a:rPr>
              <a:t> You’re probably asking the questions that everyone else wants to ask.  This is leadership.  You classmates will actually look up to you for asking that essential question.</a:t>
            </a:r>
          </a:p>
          <a:p>
            <a:r>
              <a:rPr lang="en-US" dirty="0">
                <a:sym typeface="Wingdings" pitchFamily="2" charset="2"/>
              </a:rPr>
              <a:t>Do your part in group work .  Your grade will reflect it and no one likes a slacker when it comes to a group member not pulling their weight!</a:t>
            </a:r>
          </a:p>
          <a:p>
            <a:r>
              <a:rPr lang="en-US" dirty="0">
                <a:sym typeface="Wingdings" pitchFamily="2" charset="2"/>
              </a:rPr>
              <a:t>When others share something in class, have an open mind.  You don’t’ have to agree with them, but being a good listener is part of the learning process.</a:t>
            </a:r>
            <a:endParaRPr lang="en-US" dirty="0"/>
          </a:p>
        </p:txBody>
      </p:sp>
    </p:spTree>
    <p:extLst>
      <p:ext uri="{BB962C8B-B14F-4D97-AF65-F5344CB8AC3E}">
        <p14:creationId xmlns:p14="http://schemas.microsoft.com/office/powerpoint/2010/main" val="405358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CE14D-29F5-234F-A40E-C0737091CB3B}"/>
              </a:ext>
            </a:extLst>
          </p:cNvPr>
          <p:cNvSpPr>
            <a:spLocks noGrp="1"/>
          </p:cNvSpPr>
          <p:nvPr>
            <p:ph type="title"/>
          </p:nvPr>
        </p:nvSpPr>
        <p:spPr/>
        <p:txBody>
          <a:bodyPr/>
          <a:lstStyle/>
          <a:p>
            <a:r>
              <a:rPr lang="en-US" dirty="0"/>
              <a:t>Participation (continued)</a:t>
            </a:r>
          </a:p>
        </p:txBody>
      </p:sp>
      <p:sp>
        <p:nvSpPr>
          <p:cNvPr id="3" name="Content Placeholder 2">
            <a:extLst>
              <a:ext uri="{FF2B5EF4-FFF2-40B4-BE49-F238E27FC236}">
                <a16:creationId xmlns:a16="http://schemas.microsoft.com/office/drawing/2014/main" id="{B864A1F5-43BB-2D4F-A25D-FB81D610C7DF}"/>
              </a:ext>
            </a:extLst>
          </p:cNvPr>
          <p:cNvSpPr>
            <a:spLocks noGrp="1"/>
          </p:cNvSpPr>
          <p:nvPr>
            <p:ph idx="1"/>
          </p:nvPr>
        </p:nvSpPr>
        <p:spPr>
          <a:xfrm>
            <a:off x="116732" y="1964987"/>
            <a:ext cx="11256554" cy="3893811"/>
          </a:xfrm>
        </p:spPr>
        <p:txBody>
          <a:bodyPr/>
          <a:lstStyle/>
          <a:p>
            <a:r>
              <a:rPr lang="en-US" dirty="0"/>
              <a:t>Get involved – Getting connected to your new school is paramount to success. Kids that are connected to their school community have a much higher success rate than those that do not.  </a:t>
            </a:r>
          </a:p>
          <a:p>
            <a:pPr lvl="1"/>
            <a:r>
              <a:rPr lang="en-US" dirty="0"/>
              <a:t>Join club or other organizations </a:t>
            </a:r>
          </a:p>
          <a:p>
            <a:pPr lvl="1"/>
            <a:r>
              <a:rPr lang="en-US" dirty="0"/>
              <a:t>Possibly participate in athletics</a:t>
            </a:r>
          </a:p>
          <a:p>
            <a:pPr lvl="1"/>
            <a:r>
              <a:rPr lang="en-US" dirty="0"/>
              <a:t>Include new friend at lunch</a:t>
            </a:r>
          </a:p>
          <a:p>
            <a:pPr lvl="1"/>
            <a:r>
              <a:rPr lang="en-US" dirty="0"/>
              <a:t>Electives such as Band, Orchestra, Yearbook, Newspaper / Journalism, Theater, CTE classes are great place to form long-lasting friendships.  You have a common interest and these electives are typically  taken all four years of high school.  </a:t>
            </a:r>
          </a:p>
        </p:txBody>
      </p:sp>
    </p:spTree>
    <p:extLst>
      <p:ext uri="{BB962C8B-B14F-4D97-AF65-F5344CB8AC3E}">
        <p14:creationId xmlns:p14="http://schemas.microsoft.com/office/powerpoint/2010/main" val="3621947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D3ECA-E314-CF46-8BCD-AAC964ED856A}"/>
              </a:ext>
            </a:extLst>
          </p:cNvPr>
          <p:cNvSpPr>
            <a:spLocks noGrp="1"/>
          </p:cNvSpPr>
          <p:nvPr>
            <p:ph type="title"/>
          </p:nvPr>
        </p:nvSpPr>
        <p:spPr/>
        <p:txBody>
          <a:bodyPr/>
          <a:lstStyle/>
          <a:p>
            <a:r>
              <a:rPr lang="en-US" dirty="0"/>
              <a:t>SLEEP</a:t>
            </a:r>
          </a:p>
        </p:txBody>
      </p:sp>
      <p:sp>
        <p:nvSpPr>
          <p:cNvPr id="3" name="Content Placeholder 2">
            <a:extLst>
              <a:ext uri="{FF2B5EF4-FFF2-40B4-BE49-F238E27FC236}">
                <a16:creationId xmlns:a16="http://schemas.microsoft.com/office/drawing/2014/main" id="{2FD33F35-DA01-794B-AA45-6FEE649D95AE}"/>
              </a:ext>
            </a:extLst>
          </p:cNvPr>
          <p:cNvSpPr>
            <a:spLocks noGrp="1"/>
          </p:cNvSpPr>
          <p:nvPr>
            <p:ph idx="1"/>
          </p:nvPr>
        </p:nvSpPr>
        <p:spPr/>
        <p:txBody>
          <a:bodyPr/>
          <a:lstStyle/>
          <a:p>
            <a:r>
              <a:rPr lang="en-US" dirty="0"/>
              <a:t>Your body is still growing.  Get rest.  You need on average 8-10 hours of sleep per night</a:t>
            </a:r>
          </a:p>
          <a:p>
            <a:r>
              <a:rPr lang="en-US" dirty="0"/>
              <a:t>Manage your time so that you get the minimum number of hours of sleep.</a:t>
            </a:r>
          </a:p>
          <a:p>
            <a:r>
              <a:rPr lang="en-US" dirty="0"/>
              <a:t>NO BLUE LIGHT 1 HOUR BEFORE BEDTIME.  NONE!!!  This will help you fall asleep faster.</a:t>
            </a:r>
          </a:p>
          <a:p>
            <a:endParaRPr lang="en-US" dirty="0"/>
          </a:p>
        </p:txBody>
      </p:sp>
    </p:spTree>
    <p:extLst>
      <p:ext uri="{BB962C8B-B14F-4D97-AF65-F5344CB8AC3E}">
        <p14:creationId xmlns:p14="http://schemas.microsoft.com/office/powerpoint/2010/main" val="1383952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2AFC1-1A79-6D48-8126-CE7175EECAEC}"/>
              </a:ext>
            </a:extLst>
          </p:cNvPr>
          <p:cNvSpPr>
            <a:spLocks noGrp="1"/>
          </p:cNvSpPr>
          <p:nvPr>
            <p:ph type="title"/>
          </p:nvPr>
        </p:nvSpPr>
        <p:spPr/>
        <p:txBody>
          <a:bodyPr/>
          <a:lstStyle/>
          <a:p>
            <a:r>
              <a:rPr lang="en-US" dirty="0"/>
              <a:t>Nutrition</a:t>
            </a:r>
          </a:p>
        </p:txBody>
      </p:sp>
      <p:sp>
        <p:nvSpPr>
          <p:cNvPr id="3" name="Content Placeholder 2">
            <a:extLst>
              <a:ext uri="{FF2B5EF4-FFF2-40B4-BE49-F238E27FC236}">
                <a16:creationId xmlns:a16="http://schemas.microsoft.com/office/drawing/2014/main" id="{4202CA19-08F5-4C42-95BA-15C77CC83978}"/>
              </a:ext>
            </a:extLst>
          </p:cNvPr>
          <p:cNvSpPr>
            <a:spLocks noGrp="1"/>
          </p:cNvSpPr>
          <p:nvPr>
            <p:ph idx="1"/>
          </p:nvPr>
        </p:nvSpPr>
        <p:spPr/>
        <p:txBody>
          <a:bodyPr/>
          <a:lstStyle/>
          <a:p>
            <a:r>
              <a:rPr lang="en-US" dirty="0"/>
              <a:t>Eat healthy, balanced meals that will sustain you for the duration. </a:t>
            </a:r>
          </a:p>
          <a:p>
            <a:r>
              <a:rPr lang="en-US" dirty="0"/>
              <a:t>Don’t skip lunch</a:t>
            </a:r>
          </a:p>
          <a:p>
            <a:r>
              <a:rPr lang="en-US" dirty="0"/>
              <a:t>Drink plenty of water</a:t>
            </a:r>
          </a:p>
          <a:p>
            <a:r>
              <a:rPr lang="en-US" dirty="0"/>
              <a:t>Pack snacks if you are staying after school</a:t>
            </a:r>
          </a:p>
          <a:p>
            <a:pPr marL="0" indent="0">
              <a:buNone/>
            </a:pPr>
            <a:r>
              <a:rPr lang="en-US" dirty="0"/>
              <a:t> </a:t>
            </a:r>
          </a:p>
        </p:txBody>
      </p:sp>
    </p:spTree>
    <p:extLst>
      <p:ext uri="{BB962C8B-B14F-4D97-AF65-F5344CB8AC3E}">
        <p14:creationId xmlns:p14="http://schemas.microsoft.com/office/powerpoint/2010/main" val="2824178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309</TotalTime>
  <Words>1052</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2</vt:lpstr>
      <vt:lpstr>Quotable</vt:lpstr>
      <vt:lpstr>High School 101</vt:lpstr>
      <vt:lpstr>Mindset:  Start thinking differently</vt:lpstr>
      <vt:lpstr>TOOLS</vt:lpstr>
      <vt:lpstr>Planners / Agendas</vt:lpstr>
      <vt:lpstr>Teachers don’t give you grades, you earn them</vt:lpstr>
      <vt:lpstr>Participation</vt:lpstr>
      <vt:lpstr>Participation (continued)</vt:lpstr>
      <vt:lpstr>SLEEP</vt:lpstr>
      <vt:lpstr>Nutrition</vt:lpstr>
      <vt:lpstr>Stress</vt:lpstr>
      <vt:lpstr>Time 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101</dc:title>
  <dc:creator>Lesley Morter</dc:creator>
  <cp:lastModifiedBy>Lesley Morter</cp:lastModifiedBy>
  <cp:revision>11</cp:revision>
  <dcterms:created xsi:type="dcterms:W3CDTF">2020-03-20T19:32:21Z</dcterms:created>
  <dcterms:modified xsi:type="dcterms:W3CDTF">2022-04-20T21:31:01Z</dcterms:modified>
</cp:coreProperties>
</file>