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9" r:id="rId2"/>
    <p:sldId id="256" r:id="rId3"/>
    <p:sldId id="257" r:id="rId4"/>
    <p:sldId id="258" r:id="rId5"/>
    <p:sldId id="275" r:id="rId6"/>
    <p:sldId id="276" r:id="rId7"/>
    <p:sldId id="264" r:id="rId8"/>
    <p:sldId id="274" r:id="rId9"/>
    <p:sldId id="273" r:id="rId10"/>
    <p:sldId id="262" r:id="rId11"/>
    <p:sldId id="277"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405"/>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2E12C-F457-4F49-BF33-16DFAB9D81AB}"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AF6E0C-2623-324C-9F94-2A99B116AF52}" type="slidenum">
              <a:rPr lang="en-US" smtClean="0"/>
              <a:t>‹#›</a:t>
            </a:fld>
            <a:endParaRPr lang="en-US"/>
          </a:p>
        </p:txBody>
      </p:sp>
    </p:spTree>
    <p:extLst>
      <p:ext uri="{BB962C8B-B14F-4D97-AF65-F5344CB8AC3E}">
        <p14:creationId xmlns:p14="http://schemas.microsoft.com/office/powerpoint/2010/main" val="216783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Exclusivity, how expensive are ancillary costs such as fees, housing, meal plans, etc.  Travel expenses, how many majors are offered – if it’s a small school students can’t easily change their major but they may get more personalized attention.  Career centers – check them out!!!!!  ”Perks” for students or easy of access to services, housing, safety, </a:t>
            </a:r>
          </a:p>
          <a:p>
            <a:endParaRPr lang="en-US" dirty="0"/>
          </a:p>
        </p:txBody>
      </p:sp>
      <p:sp>
        <p:nvSpPr>
          <p:cNvPr id="4" name="Slide Number Placeholder 3"/>
          <p:cNvSpPr>
            <a:spLocks noGrp="1"/>
          </p:cNvSpPr>
          <p:nvPr>
            <p:ph type="sldNum" sz="quarter" idx="10"/>
          </p:nvPr>
        </p:nvSpPr>
        <p:spPr/>
        <p:txBody>
          <a:bodyPr/>
          <a:lstStyle/>
          <a:p>
            <a:fld id="{F24314AE-CB14-2745-83A2-959CC0D1955E}" type="slidenum">
              <a:rPr lang="en-US" smtClean="0"/>
              <a:t>7</a:t>
            </a:fld>
            <a:endParaRPr lang="en-US"/>
          </a:p>
        </p:txBody>
      </p:sp>
    </p:spTree>
    <p:extLst>
      <p:ext uri="{BB962C8B-B14F-4D97-AF65-F5344CB8AC3E}">
        <p14:creationId xmlns:p14="http://schemas.microsoft.com/office/powerpoint/2010/main" val="419317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 Kent Cooke, Gates Millennial, Coca Cola, Tampa Bay Lightning Community Hero Award, UVA Jefferson Scholarship, Lombardi &amp; Stamps, FSU now has a $3,000 Scholarship for student who are involved in community service. </a:t>
            </a:r>
          </a:p>
        </p:txBody>
      </p:sp>
      <p:sp>
        <p:nvSpPr>
          <p:cNvPr id="4" name="Slide Number Placeholder 3"/>
          <p:cNvSpPr>
            <a:spLocks noGrp="1"/>
          </p:cNvSpPr>
          <p:nvPr>
            <p:ph type="sldNum" sz="quarter" idx="5"/>
          </p:nvPr>
        </p:nvSpPr>
        <p:spPr/>
        <p:txBody>
          <a:bodyPr/>
          <a:lstStyle/>
          <a:p>
            <a:fld id="{F24314AE-CB14-2745-83A2-959CC0D1955E}" type="slidenum">
              <a:rPr lang="en-US" smtClean="0"/>
              <a:t>10</a:t>
            </a:fld>
            <a:endParaRPr lang="en-US"/>
          </a:p>
        </p:txBody>
      </p:sp>
    </p:spTree>
    <p:extLst>
      <p:ext uri="{BB962C8B-B14F-4D97-AF65-F5344CB8AC3E}">
        <p14:creationId xmlns:p14="http://schemas.microsoft.com/office/powerpoint/2010/main" val="1896666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574D-58AD-7D48-9F29-031E7F1AB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EB3921-54A8-5844-847C-1914A4D0A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59BB0-9F10-5647-B5FD-9FEE794993A2}"/>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5" name="Footer Placeholder 4">
            <a:extLst>
              <a:ext uri="{FF2B5EF4-FFF2-40B4-BE49-F238E27FC236}">
                <a16:creationId xmlns:a16="http://schemas.microsoft.com/office/drawing/2014/main" id="{A1FC57CB-EBB9-2A4F-80EB-2C23BD0603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8A985-5268-104F-9BA8-CCF8B70B7D80}"/>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352803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48505-85C0-BB40-A6B5-69646E812A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4DA9F0-FFCA-924E-8E3A-F5E92C276B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CBC60-504C-724E-86EF-A843B49671A8}"/>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5" name="Footer Placeholder 4">
            <a:extLst>
              <a:ext uri="{FF2B5EF4-FFF2-40B4-BE49-F238E27FC236}">
                <a16:creationId xmlns:a16="http://schemas.microsoft.com/office/drawing/2014/main" id="{CB77F87B-1DF8-6F42-ACFF-B1B1A8C30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265857-12C6-0D4E-8C36-F28EEB27FA0F}"/>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32330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57106E-E328-9C4A-A79E-D1929D7778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71F907-BBDF-504C-916E-CA95482175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2B11-CCC5-B140-987A-121CF1AE7871}"/>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5" name="Footer Placeholder 4">
            <a:extLst>
              <a:ext uri="{FF2B5EF4-FFF2-40B4-BE49-F238E27FC236}">
                <a16:creationId xmlns:a16="http://schemas.microsoft.com/office/drawing/2014/main" id="{74CE2213-DA1B-EB40-8E60-B63CE5B7F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315F1-5911-DA4C-828E-F22DCC59C78D}"/>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187359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93D9E-4D27-B44D-96C0-2624D328A7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4D9BEC-9331-6346-A477-3E7A04DDE4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F68FC-ED22-EC4C-8D44-669DAFBA2B49}"/>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5" name="Footer Placeholder 4">
            <a:extLst>
              <a:ext uri="{FF2B5EF4-FFF2-40B4-BE49-F238E27FC236}">
                <a16:creationId xmlns:a16="http://schemas.microsoft.com/office/drawing/2014/main" id="{60595377-AB27-754C-A1B2-779346E1D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9A366F-8E17-804C-9D46-28F9DB0E2C44}"/>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167502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210B-821B-2645-B24A-91E9B8B58F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DA3660-699B-D64A-82FF-2BE9C45F0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8838BB-3F31-D049-8871-DB0D650554F2}"/>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5" name="Footer Placeholder 4">
            <a:extLst>
              <a:ext uri="{FF2B5EF4-FFF2-40B4-BE49-F238E27FC236}">
                <a16:creationId xmlns:a16="http://schemas.microsoft.com/office/drawing/2014/main" id="{F9CBD350-BAAD-5342-80B7-3CBB0E25EC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9635B-F546-1D41-A676-D23A04A98DBC}"/>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202964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11F4-D382-7045-A886-7BD7176D9E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191D99-FB03-C349-8247-7E290CC4EF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DB57A8-7081-8A44-AE23-7A561791E1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FABBDB-2852-7640-9B9A-3017FF3E6E53}"/>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6" name="Footer Placeholder 5">
            <a:extLst>
              <a:ext uri="{FF2B5EF4-FFF2-40B4-BE49-F238E27FC236}">
                <a16:creationId xmlns:a16="http://schemas.microsoft.com/office/drawing/2014/main" id="{CEF2E0C0-D509-4F45-A49E-D6E7E3523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795E96-D1AA-E841-B37A-ED4FF547CBF8}"/>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324436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4FE3E-45AA-794E-91A8-1F50813893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497360-7B8A-444C-8905-83EB6F0E2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245B27-87E8-4440-821E-57CDDFCC6B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9BEC0-D778-E94F-91E5-55E5B00947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028A04-4C31-3148-B389-446464C0AD9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585292-5FE7-4541-9B69-A1E4EAC22B5E}"/>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8" name="Footer Placeholder 7">
            <a:extLst>
              <a:ext uri="{FF2B5EF4-FFF2-40B4-BE49-F238E27FC236}">
                <a16:creationId xmlns:a16="http://schemas.microsoft.com/office/drawing/2014/main" id="{9D7659D0-FAB9-1747-B0C4-E7E4F5F9E4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697F4E-276A-E14B-9D6E-913F473DD652}"/>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106520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E21D0-1283-8B4E-B5A9-580DC9F7C9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9465F1-8284-C44E-96AD-115A39CE867D}"/>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4" name="Footer Placeholder 3">
            <a:extLst>
              <a:ext uri="{FF2B5EF4-FFF2-40B4-BE49-F238E27FC236}">
                <a16:creationId xmlns:a16="http://schemas.microsoft.com/office/drawing/2014/main" id="{6F5E8630-2B2C-CD4E-B0C2-D43BBC7B78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1826D1-72C6-374E-8ED9-9404C8CE0C0C}"/>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212821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68799D-6BDD-E74B-9652-692E4CD0A74C}"/>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3" name="Footer Placeholder 2">
            <a:extLst>
              <a:ext uri="{FF2B5EF4-FFF2-40B4-BE49-F238E27FC236}">
                <a16:creationId xmlns:a16="http://schemas.microsoft.com/office/drawing/2014/main" id="{FD8F27A8-6782-B140-B911-AA093B170A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7E3C12-ABA3-214C-B533-15F2FFBB4F8C}"/>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157466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E49-CF1F-1D47-93FD-A8C634659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94408D-D978-9C46-B759-4FFB637B31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6262C4-7FE4-4D43-9F6E-CE85073DB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84E19A-13F8-B74B-A91B-E28E9D0A428B}"/>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6" name="Footer Placeholder 5">
            <a:extLst>
              <a:ext uri="{FF2B5EF4-FFF2-40B4-BE49-F238E27FC236}">
                <a16:creationId xmlns:a16="http://schemas.microsoft.com/office/drawing/2014/main" id="{0711237E-B525-B845-8F45-A4D80C89DD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21DE39-D51C-DA47-AD66-E561781097B5}"/>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302921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E307-E338-6D4F-9F26-3B4D4BEE22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61E3FA-E648-A541-87FE-EBA17480F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506707-E395-1B41-B2E7-5CFD08219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89DB3-1876-EF43-8205-4F30D11CBD94}"/>
              </a:ext>
            </a:extLst>
          </p:cNvPr>
          <p:cNvSpPr>
            <a:spLocks noGrp="1"/>
          </p:cNvSpPr>
          <p:nvPr>
            <p:ph type="dt" sz="half" idx="10"/>
          </p:nvPr>
        </p:nvSpPr>
        <p:spPr/>
        <p:txBody>
          <a:bodyPr/>
          <a:lstStyle/>
          <a:p>
            <a:fld id="{2541F6F8-C695-E549-9417-0639C0AD1FE1}" type="datetimeFigureOut">
              <a:rPr lang="en-US" smtClean="0"/>
              <a:t>10/17/22</a:t>
            </a:fld>
            <a:endParaRPr lang="en-US"/>
          </a:p>
        </p:txBody>
      </p:sp>
      <p:sp>
        <p:nvSpPr>
          <p:cNvPr id="6" name="Footer Placeholder 5">
            <a:extLst>
              <a:ext uri="{FF2B5EF4-FFF2-40B4-BE49-F238E27FC236}">
                <a16:creationId xmlns:a16="http://schemas.microsoft.com/office/drawing/2014/main" id="{7105C551-71D1-D84D-AD92-50D874809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FFAE54-E8B2-8644-8413-7F9BF16479F9}"/>
              </a:ext>
            </a:extLst>
          </p:cNvPr>
          <p:cNvSpPr>
            <a:spLocks noGrp="1"/>
          </p:cNvSpPr>
          <p:nvPr>
            <p:ph type="sldNum" sz="quarter" idx="12"/>
          </p:nvPr>
        </p:nvSpPr>
        <p:spPr/>
        <p:txBody>
          <a:bodyPr/>
          <a:lstStyle/>
          <a:p>
            <a:fld id="{1E3A9699-86C9-A743-B83D-4EEC3545B2D9}" type="slidenum">
              <a:rPr lang="en-US" smtClean="0"/>
              <a:t>‹#›</a:t>
            </a:fld>
            <a:endParaRPr lang="en-US"/>
          </a:p>
        </p:txBody>
      </p:sp>
    </p:spTree>
    <p:extLst>
      <p:ext uri="{BB962C8B-B14F-4D97-AF65-F5344CB8AC3E}">
        <p14:creationId xmlns:p14="http://schemas.microsoft.com/office/powerpoint/2010/main" val="15270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962407-08D0-7340-A2D4-19F1714BA7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F439EA-38D8-D54D-ABD9-E22EE5D85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72827-1031-874C-A273-99D73D881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1F6F8-C695-E549-9417-0639C0AD1FE1}" type="datetimeFigureOut">
              <a:rPr lang="en-US" smtClean="0"/>
              <a:t>10/17/22</a:t>
            </a:fld>
            <a:endParaRPr lang="en-US"/>
          </a:p>
        </p:txBody>
      </p:sp>
      <p:sp>
        <p:nvSpPr>
          <p:cNvPr id="5" name="Footer Placeholder 4">
            <a:extLst>
              <a:ext uri="{FF2B5EF4-FFF2-40B4-BE49-F238E27FC236}">
                <a16:creationId xmlns:a16="http://schemas.microsoft.com/office/drawing/2014/main" id="{75A998EA-9802-EF48-8BB9-3A192A5053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C2CB63-2829-B84E-AC70-3D2FFC497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A9699-86C9-A743-B83D-4EEC3545B2D9}" type="slidenum">
              <a:rPr lang="en-US" smtClean="0"/>
              <a:t>‹#›</a:t>
            </a:fld>
            <a:endParaRPr lang="en-US"/>
          </a:p>
        </p:txBody>
      </p:sp>
    </p:spTree>
    <p:extLst>
      <p:ext uri="{BB962C8B-B14F-4D97-AF65-F5344CB8AC3E}">
        <p14:creationId xmlns:p14="http://schemas.microsoft.com/office/powerpoint/2010/main" val="3089999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hyperlink" Target="mailto:Eduardo.Escuderogarnica@hcps.net"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s://www.fastweb.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scholarsnapp.org/" TargetMode="External"/><Relationship Id="rId5" Type="http://schemas.openxmlformats.org/officeDocument/2006/relationships/hyperlink" Target="https://www.questbridge.org/" TargetMode="External"/><Relationship Id="rId4" Type="http://schemas.openxmlformats.org/officeDocument/2006/relationships/hyperlink" Target="https://opportunity.collegeboard.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Lesley.morter@hcps.ne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llegescorecard.ed.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schoolbuff.com/wp-content/uploads/2019/05/19-Self-Survey-for-the-College-Bound.pdf" TargetMode="Externa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hyperlink" Target="https://www.westpoint.edu/admissions/SitePages/Steps.aspx" TargetMode="External"/><Relationship Id="rId2" Type="http://schemas.openxmlformats.org/officeDocument/2006/relationships/hyperlink" Target="https://www.academyadmissions.com/admissions/" TargetMode="External"/><Relationship Id="rId1" Type="http://schemas.openxmlformats.org/officeDocument/2006/relationships/slideLayout" Target="../slideLayouts/slideLayout2.xml"/><Relationship Id="rId5" Type="http://schemas.openxmlformats.org/officeDocument/2006/relationships/hyperlink" Target="http://www.uscga.edu/admissions.aspx?id=59" TargetMode="External"/><Relationship Id="rId4" Type="http://schemas.openxmlformats.org/officeDocument/2006/relationships/hyperlink" Target="https://www.usmma.edu/admissions/admissions-a-to-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9A96B-455F-114D-8690-3550DE37EA94}"/>
              </a:ext>
            </a:extLst>
          </p:cNvPr>
          <p:cNvSpPr>
            <a:spLocks noGrp="1"/>
          </p:cNvSpPr>
          <p:nvPr>
            <p:ph type="ctrTitle"/>
          </p:nvPr>
        </p:nvSpPr>
        <p:spPr>
          <a:xfrm>
            <a:off x="1361259" y="-507940"/>
            <a:ext cx="9144000" cy="2387600"/>
          </a:xfrm>
        </p:spPr>
        <p:txBody>
          <a:bodyPr/>
          <a:lstStyle/>
          <a:p>
            <a:r>
              <a:rPr lang="en-US" dirty="0"/>
              <a:t>New IB Coordinator</a:t>
            </a:r>
            <a:br>
              <a:rPr lang="en-US" dirty="0"/>
            </a:br>
            <a:endParaRPr lang="en-US" dirty="0"/>
          </a:p>
        </p:txBody>
      </p:sp>
      <p:sp>
        <p:nvSpPr>
          <p:cNvPr id="3" name="Subtitle 2">
            <a:extLst>
              <a:ext uri="{FF2B5EF4-FFF2-40B4-BE49-F238E27FC236}">
                <a16:creationId xmlns:a16="http://schemas.microsoft.com/office/drawing/2014/main" id="{86B24CA0-C110-064E-A251-4B36052CC4D4}"/>
              </a:ext>
            </a:extLst>
          </p:cNvPr>
          <p:cNvSpPr>
            <a:spLocks noGrp="1"/>
          </p:cNvSpPr>
          <p:nvPr>
            <p:ph type="subTitle" idx="1"/>
          </p:nvPr>
        </p:nvSpPr>
        <p:spPr>
          <a:xfrm>
            <a:off x="1522378" y="4572964"/>
            <a:ext cx="9144000" cy="1655762"/>
          </a:xfrm>
        </p:spPr>
        <p:txBody>
          <a:bodyPr/>
          <a:lstStyle/>
          <a:p>
            <a:r>
              <a:rPr lang="en-US" dirty="0"/>
              <a:t>Mr. Eduardo Escudero</a:t>
            </a:r>
          </a:p>
          <a:p>
            <a:r>
              <a:rPr lang="en-US" dirty="0">
                <a:hlinkClick r:id="rId2"/>
              </a:rPr>
              <a:t>Eduardo.Escuderogarnica@hcps.net</a:t>
            </a:r>
            <a:endParaRPr lang="en-US" dirty="0"/>
          </a:p>
          <a:p>
            <a:endParaRPr lang="en-US" dirty="0"/>
          </a:p>
          <a:p>
            <a:endParaRPr lang="en-US" dirty="0"/>
          </a:p>
        </p:txBody>
      </p:sp>
      <p:pic>
        <p:nvPicPr>
          <p:cNvPr id="5" name="Picture 4">
            <a:hlinkClick r:id="" action="ppaction://noaction">
              <a:snd r:embed="rId3" name="applause.wav"/>
            </a:hlinkClick>
            <a:hlinkHover r:id="" action="ppaction://noaction">
              <a:snd r:embed="rId3" name="applause.wav"/>
            </a:hlinkHover>
            <a:extLst>
              <a:ext uri="{FF2B5EF4-FFF2-40B4-BE49-F238E27FC236}">
                <a16:creationId xmlns:a16="http://schemas.microsoft.com/office/drawing/2014/main" id="{27E1E339-744C-1649-A9E0-C97A8369E6D6}"/>
              </a:ext>
            </a:extLst>
          </p:cNvPr>
          <p:cNvPicPr>
            <a:picLocks noChangeAspect="1"/>
          </p:cNvPicPr>
          <p:nvPr/>
        </p:nvPicPr>
        <p:blipFill>
          <a:blip r:embed="rId4"/>
          <a:stretch>
            <a:fillRect/>
          </a:stretch>
        </p:blipFill>
        <p:spPr>
          <a:xfrm>
            <a:off x="3959157" y="1638570"/>
            <a:ext cx="4270442" cy="2826479"/>
          </a:xfrm>
          <a:prstGeom prst="rect">
            <a:avLst/>
          </a:prstGeom>
        </p:spPr>
      </p:pic>
      <p:pic>
        <p:nvPicPr>
          <p:cNvPr id="9" name="Picture 8">
            <a:extLst>
              <a:ext uri="{FF2B5EF4-FFF2-40B4-BE49-F238E27FC236}">
                <a16:creationId xmlns:a16="http://schemas.microsoft.com/office/drawing/2014/main" id="{210B2D91-5F5F-6B45-B567-0D4A948F6C47}"/>
              </a:ext>
            </a:extLst>
          </p:cNvPr>
          <p:cNvPicPr>
            <a:picLocks noChangeAspect="1"/>
          </p:cNvPicPr>
          <p:nvPr/>
        </p:nvPicPr>
        <p:blipFill>
          <a:blip r:embed="rId5"/>
          <a:stretch>
            <a:fillRect/>
          </a:stretch>
        </p:blipFill>
        <p:spPr>
          <a:xfrm>
            <a:off x="370703" y="4347870"/>
            <a:ext cx="2925776" cy="1880856"/>
          </a:xfrm>
          <a:prstGeom prst="rect">
            <a:avLst/>
          </a:prstGeom>
        </p:spPr>
      </p:pic>
      <p:pic>
        <p:nvPicPr>
          <p:cNvPr id="11" name="Picture 10">
            <a:extLst>
              <a:ext uri="{FF2B5EF4-FFF2-40B4-BE49-F238E27FC236}">
                <a16:creationId xmlns:a16="http://schemas.microsoft.com/office/drawing/2014/main" id="{F4A1D1A0-8206-694B-9392-F0C3993359F0}"/>
              </a:ext>
            </a:extLst>
          </p:cNvPr>
          <p:cNvPicPr>
            <a:picLocks noChangeAspect="1"/>
          </p:cNvPicPr>
          <p:nvPr/>
        </p:nvPicPr>
        <p:blipFill>
          <a:blip r:embed="rId6"/>
          <a:stretch>
            <a:fillRect/>
          </a:stretch>
        </p:blipFill>
        <p:spPr>
          <a:xfrm>
            <a:off x="8892277" y="4104080"/>
            <a:ext cx="2161278" cy="2124646"/>
          </a:xfrm>
          <a:prstGeom prst="rect">
            <a:avLst/>
          </a:prstGeom>
        </p:spPr>
      </p:pic>
    </p:spTree>
    <p:extLst>
      <p:ext uri="{BB962C8B-B14F-4D97-AF65-F5344CB8AC3E}">
        <p14:creationId xmlns:p14="http://schemas.microsoft.com/office/powerpoint/2010/main" val="233441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C3762-1488-A34E-A00D-D1A16D7A60E1}"/>
              </a:ext>
            </a:extLst>
          </p:cNvPr>
          <p:cNvSpPr>
            <a:spLocks noGrp="1"/>
          </p:cNvSpPr>
          <p:nvPr>
            <p:ph type="title"/>
          </p:nvPr>
        </p:nvSpPr>
        <p:spPr>
          <a:xfrm>
            <a:off x="1025705" y="0"/>
            <a:ext cx="9905998" cy="1905000"/>
          </a:xfrm>
        </p:spPr>
        <p:txBody>
          <a:bodyPr/>
          <a:lstStyle/>
          <a:p>
            <a:pPr algn="ctr"/>
            <a:r>
              <a:rPr lang="en-US" b="1" dirty="0">
                <a:solidFill>
                  <a:srgbClr val="7030A0"/>
                </a:solidFill>
              </a:rPr>
              <a:t>SCHLOARSHIPS </a:t>
            </a:r>
            <a:br>
              <a:rPr lang="en-US" dirty="0">
                <a:solidFill>
                  <a:srgbClr val="7030A0"/>
                </a:solidFill>
              </a:rPr>
            </a:br>
            <a:r>
              <a:rPr lang="en-US" dirty="0">
                <a:solidFill>
                  <a:srgbClr val="7030A0"/>
                </a:solidFill>
              </a:rPr>
              <a:t>Here’s a good place to start</a:t>
            </a:r>
            <a:br>
              <a:rPr lang="en-US" dirty="0"/>
            </a:br>
            <a:endParaRPr lang="en-US" dirty="0"/>
          </a:p>
        </p:txBody>
      </p:sp>
      <p:sp>
        <p:nvSpPr>
          <p:cNvPr id="3" name="Content Placeholder 2">
            <a:extLst>
              <a:ext uri="{FF2B5EF4-FFF2-40B4-BE49-F238E27FC236}">
                <a16:creationId xmlns:a16="http://schemas.microsoft.com/office/drawing/2014/main" id="{B416579D-D1A7-CB47-A01D-3ED11398224A}"/>
              </a:ext>
            </a:extLst>
          </p:cNvPr>
          <p:cNvSpPr>
            <a:spLocks noGrp="1"/>
          </p:cNvSpPr>
          <p:nvPr>
            <p:ph idx="1"/>
          </p:nvPr>
        </p:nvSpPr>
        <p:spPr>
          <a:xfrm>
            <a:off x="1397285" y="1232898"/>
            <a:ext cx="9650126" cy="4064706"/>
          </a:xfrm>
        </p:spPr>
        <p:txBody>
          <a:bodyPr>
            <a:normAutofit fontScale="70000" lnSpcReduction="20000"/>
          </a:bodyPr>
          <a:lstStyle/>
          <a:p>
            <a:r>
              <a:rPr lang="en-US" b="1" dirty="0">
                <a:solidFill>
                  <a:schemeClr val="accent2">
                    <a:lumMod val="75000"/>
                  </a:schemeClr>
                </a:solidFill>
              </a:rPr>
              <a:t>FASTWEB</a:t>
            </a:r>
            <a:r>
              <a:rPr lang="en-US" dirty="0">
                <a:solidFill>
                  <a:schemeClr val="accent2">
                    <a:lumMod val="75000"/>
                  </a:schemeClr>
                </a:solidFill>
              </a:rPr>
              <a:t>– “clearinghouse” for scholarships.  It’s completely free.  Large search engine.  Must give them an email address. </a:t>
            </a:r>
            <a:r>
              <a:rPr lang="en-US" dirty="0">
                <a:solidFill>
                  <a:schemeClr val="accent2">
                    <a:lumMod val="75000"/>
                  </a:schemeClr>
                </a:solidFill>
                <a:hlinkClick r:id="rId3">
                  <a:extLst>
                    <a:ext uri="{A12FA001-AC4F-418D-AE19-62706E023703}">
                      <ahyp:hlinkClr xmlns:ahyp="http://schemas.microsoft.com/office/drawing/2018/hyperlinkcolor" val="tx"/>
                    </a:ext>
                  </a:extLst>
                </a:hlinkClick>
              </a:rPr>
              <a:t>https://</a:t>
            </a:r>
            <a:r>
              <a:rPr lang="en-US" dirty="0" err="1">
                <a:solidFill>
                  <a:schemeClr val="accent2">
                    <a:lumMod val="75000"/>
                  </a:schemeClr>
                </a:solidFill>
                <a:hlinkClick r:id="rId3">
                  <a:extLst>
                    <a:ext uri="{A12FA001-AC4F-418D-AE19-62706E023703}">
                      <ahyp:hlinkClr xmlns:ahyp="http://schemas.microsoft.com/office/drawing/2018/hyperlinkcolor" val="tx"/>
                    </a:ext>
                  </a:extLst>
                </a:hlinkClick>
              </a:rPr>
              <a:t>www.fastweb.com</a:t>
            </a:r>
            <a:endParaRPr lang="en-US" dirty="0">
              <a:solidFill>
                <a:schemeClr val="accent2">
                  <a:lumMod val="75000"/>
                </a:schemeClr>
              </a:solidFill>
            </a:endParaRPr>
          </a:p>
          <a:p>
            <a:r>
              <a:rPr lang="en-US" b="1" dirty="0" err="1">
                <a:solidFill>
                  <a:schemeClr val="accent2">
                    <a:lumMod val="75000"/>
                  </a:schemeClr>
                </a:solidFill>
              </a:rPr>
              <a:t>CollegeBoard</a:t>
            </a:r>
            <a:r>
              <a:rPr lang="en-US" b="1" dirty="0">
                <a:solidFill>
                  <a:schemeClr val="accent2">
                    <a:lumMod val="75000"/>
                  </a:schemeClr>
                </a:solidFill>
              </a:rPr>
              <a:t> Opportunity Scholarships</a:t>
            </a:r>
            <a:r>
              <a:rPr lang="en-US" dirty="0">
                <a:solidFill>
                  <a:schemeClr val="accent2">
                    <a:lumMod val="75000"/>
                  </a:schemeClr>
                </a:solidFill>
              </a:rPr>
              <a:t>:! </a:t>
            </a:r>
            <a:r>
              <a:rPr lang="en-US" dirty="0">
                <a:solidFill>
                  <a:schemeClr val="accent2">
                    <a:lumMod val="75000"/>
                  </a:schemeClr>
                </a:solidFill>
                <a:hlinkClick r:id="rId4">
                  <a:extLst>
                    <a:ext uri="{A12FA001-AC4F-418D-AE19-62706E023703}">
                      <ahyp:hlinkClr xmlns:ahyp="http://schemas.microsoft.com/office/drawing/2018/hyperlinkcolor" val="tx"/>
                    </a:ext>
                  </a:extLst>
                </a:hlinkClick>
              </a:rPr>
              <a:t>https://opportunity.collegeboard.org/</a:t>
            </a:r>
            <a:r>
              <a:rPr lang="en-US" dirty="0">
                <a:solidFill>
                  <a:schemeClr val="accent2">
                    <a:lumMod val="75000"/>
                  </a:schemeClr>
                </a:solidFill>
              </a:rPr>
              <a:t> </a:t>
            </a:r>
          </a:p>
          <a:p>
            <a:r>
              <a:rPr lang="en-US" b="1" dirty="0">
                <a:solidFill>
                  <a:schemeClr val="accent2">
                    <a:lumMod val="75000"/>
                  </a:schemeClr>
                </a:solidFill>
              </a:rPr>
              <a:t>HCPS Monthly Scholarship Bulletin – Can be found on the Student Services page of Canvas</a:t>
            </a:r>
            <a:endParaRPr lang="en-US" dirty="0">
              <a:solidFill>
                <a:schemeClr val="accent2">
                  <a:lumMod val="75000"/>
                </a:schemeClr>
              </a:solidFill>
            </a:endParaRPr>
          </a:p>
          <a:p>
            <a:r>
              <a:rPr lang="en-US" b="1" dirty="0">
                <a:solidFill>
                  <a:schemeClr val="accent2">
                    <a:lumMod val="75000"/>
                  </a:schemeClr>
                </a:solidFill>
              </a:rPr>
              <a:t>College websites </a:t>
            </a:r>
            <a:r>
              <a:rPr lang="en-US" dirty="0">
                <a:solidFill>
                  <a:schemeClr val="accent2">
                    <a:lumMod val="75000"/>
                  </a:schemeClr>
                </a:solidFill>
              </a:rPr>
              <a:t>– narrow your potential list first.  </a:t>
            </a:r>
          </a:p>
          <a:p>
            <a:r>
              <a:rPr lang="en-US" b="1" dirty="0">
                <a:solidFill>
                  <a:schemeClr val="accent2">
                    <a:lumMod val="75000"/>
                  </a:schemeClr>
                </a:solidFill>
              </a:rPr>
              <a:t>Questbridge</a:t>
            </a:r>
            <a:r>
              <a:rPr lang="en-US" dirty="0">
                <a:solidFill>
                  <a:schemeClr val="accent2">
                    <a:lumMod val="75000"/>
                  </a:schemeClr>
                </a:solidFill>
              </a:rPr>
              <a:t> – two opportunities through </a:t>
            </a:r>
            <a:r>
              <a:rPr lang="en-US" dirty="0" err="1">
                <a:solidFill>
                  <a:schemeClr val="accent2">
                    <a:lumMod val="75000"/>
                  </a:schemeClr>
                </a:solidFill>
              </a:rPr>
              <a:t>Questbridge</a:t>
            </a:r>
            <a:r>
              <a:rPr lang="en-US" dirty="0">
                <a:solidFill>
                  <a:schemeClr val="accent2">
                    <a:lumMod val="75000"/>
                  </a:schemeClr>
                </a:solidFill>
              </a:rPr>
              <a:t>.  One specifically for juniors (college Prep Scholars)and one specifically for seniors (National College Match Program).  </a:t>
            </a:r>
            <a:r>
              <a:rPr lang="en-US" dirty="0">
                <a:solidFill>
                  <a:schemeClr val="accent2">
                    <a:lumMod val="75000"/>
                  </a:schemeClr>
                </a:solidFill>
                <a:hlinkClick r:id="rId5">
                  <a:extLst>
                    <a:ext uri="{A12FA001-AC4F-418D-AE19-62706E023703}">
                      <ahyp:hlinkClr xmlns:ahyp="http://schemas.microsoft.com/office/drawing/2018/hyperlinkcolor" val="tx"/>
                    </a:ext>
                  </a:extLst>
                </a:hlinkClick>
              </a:rPr>
              <a:t>https://www.questbridge.org/</a:t>
            </a:r>
            <a:r>
              <a:rPr lang="en-US" dirty="0">
                <a:solidFill>
                  <a:schemeClr val="accent2">
                    <a:lumMod val="75000"/>
                  </a:schemeClr>
                </a:solidFill>
              </a:rPr>
              <a:t> typically for first generation students that are in the top 5-10% of their class and families that earn less than $65,000 per year with a family of four . </a:t>
            </a:r>
          </a:p>
          <a:p>
            <a:r>
              <a:rPr lang="en-US" b="1" dirty="0" err="1">
                <a:solidFill>
                  <a:schemeClr val="accent2">
                    <a:lumMod val="75000"/>
                  </a:schemeClr>
                </a:solidFill>
              </a:rPr>
              <a:t>Scholarsnapp</a:t>
            </a:r>
            <a:r>
              <a:rPr lang="en-US" dirty="0">
                <a:solidFill>
                  <a:schemeClr val="accent2">
                    <a:lumMod val="75000"/>
                  </a:schemeClr>
                </a:solidFill>
              </a:rPr>
              <a:t>: </a:t>
            </a:r>
            <a:r>
              <a:rPr lang="en-US" dirty="0">
                <a:solidFill>
                  <a:schemeClr val="accent2">
                    <a:lumMod val="75000"/>
                  </a:schemeClr>
                </a:solidFill>
                <a:hlinkClick r:id="rId6">
                  <a:extLst>
                    <a:ext uri="{A12FA001-AC4F-418D-AE19-62706E023703}">
                      <ahyp:hlinkClr xmlns:ahyp="http://schemas.microsoft.com/office/drawing/2018/hyperlinkcolor" val="tx"/>
                    </a:ext>
                  </a:extLst>
                </a:hlinkClick>
              </a:rPr>
              <a:t>https://www.scholarsnapp.org/</a:t>
            </a:r>
            <a:r>
              <a:rPr lang="en-US" dirty="0">
                <a:solidFill>
                  <a:schemeClr val="accent2">
                    <a:lumMod val="75000"/>
                  </a:schemeClr>
                </a:solidFill>
              </a:rPr>
              <a:t>. </a:t>
            </a:r>
            <a:r>
              <a:rPr lang="en-US" dirty="0">
                <a:solidFill>
                  <a:schemeClr val="accent2">
                    <a:lumMod val="75000"/>
                  </a:schemeClr>
                </a:solidFill>
                <a:effectLst/>
              </a:rPr>
              <a:t>allows students to reuse their application information — including contact information, essays, transcripts, etc. — from one scholarship application to another thereby streamlining the college scholarship application process.</a:t>
            </a:r>
            <a:r>
              <a:rPr lang="en-US" dirty="0">
                <a:solidFill>
                  <a:schemeClr val="accent2">
                    <a:lumMod val="75000"/>
                  </a:schemeClr>
                </a:solidFill>
              </a:rPr>
              <a:t> </a:t>
            </a:r>
          </a:p>
        </p:txBody>
      </p:sp>
      <p:sp>
        <p:nvSpPr>
          <p:cNvPr id="4" name="TextBox 3">
            <a:extLst>
              <a:ext uri="{FF2B5EF4-FFF2-40B4-BE49-F238E27FC236}">
                <a16:creationId xmlns:a16="http://schemas.microsoft.com/office/drawing/2014/main" id="{402733EF-916F-AC47-9957-71A6BEC798B3}"/>
              </a:ext>
            </a:extLst>
          </p:cNvPr>
          <p:cNvSpPr txBox="1"/>
          <p:nvPr/>
        </p:nvSpPr>
        <p:spPr>
          <a:xfrm>
            <a:off x="1083559" y="5297604"/>
            <a:ext cx="9963852" cy="2031325"/>
          </a:xfrm>
          <a:prstGeom prst="rect">
            <a:avLst/>
          </a:prstGeom>
          <a:noFill/>
        </p:spPr>
        <p:txBody>
          <a:bodyPr wrap="square" rtlCol="0">
            <a:spAutoFit/>
          </a:bodyPr>
          <a:lstStyle/>
          <a:p>
            <a:pPr marL="285750" indent="-285750" algn="ctr">
              <a:buFont typeface="Wingdings" pitchFamily="2" charset="2"/>
              <a:buChar char="v"/>
            </a:pPr>
            <a:r>
              <a:rPr lang="en-US" b="1" dirty="0"/>
              <a:t>Do not pay for memberships for access to scholarship searches</a:t>
            </a:r>
          </a:p>
          <a:p>
            <a:pPr marL="285750" indent="-285750" algn="ctr">
              <a:buFont typeface="Wingdings" pitchFamily="2" charset="2"/>
              <a:buChar char="v"/>
            </a:pPr>
            <a:r>
              <a:rPr lang="en-US" b="1" dirty="0"/>
              <a:t>Do not send in money with a scholarship application  </a:t>
            </a:r>
          </a:p>
          <a:p>
            <a:pPr marL="285750" indent="-285750" algn="ctr">
              <a:buFont typeface="Wingdings" pitchFamily="2" charset="2"/>
              <a:buChar char="v"/>
            </a:pPr>
            <a:r>
              <a:rPr lang="en-US" b="1" dirty="0"/>
              <a:t>Read the fine print and be aware of deadlines</a:t>
            </a:r>
          </a:p>
          <a:p>
            <a:pPr marL="285750" indent="-285750" algn="ctr">
              <a:buFont typeface="Wingdings" pitchFamily="2" charset="2"/>
              <a:buChar char="v"/>
            </a:pPr>
            <a:r>
              <a:rPr lang="en-US" b="1" dirty="0"/>
              <a:t>”Financial Need” often means the family must meet the Federal Free lunch guidelines </a:t>
            </a:r>
          </a:p>
          <a:p>
            <a:pPr marL="285750" indent="-285750" algn="ctr">
              <a:buFont typeface="Wingdings" pitchFamily="2" charset="2"/>
              <a:buChar char="v"/>
            </a:pPr>
            <a:endParaRPr lang="en-US" dirty="0">
              <a:solidFill>
                <a:srgbClr val="7030A0"/>
              </a:solidFill>
            </a:endParaRPr>
          </a:p>
          <a:p>
            <a:endParaRPr lang="en-US" dirty="0"/>
          </a:p>
          <a:p>
            <a:endParaRPr lang="en-US" dirty="0"/>
          </a:p>
        </p:txBody>
      </p:sp>
    </p:spTree>
    <p:extLst>
      <p:ext uri="{BB962C8B-B14F-4D97-AF65-F5344CB8AC3E}">
        <p14:creationId xmlns:p14="http://schemas.microsoft.com/office/powerpoint/2010/main" val="79200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A7517-04D6-CB42-8E24-21DD9CD6E3EC}"/>
              </a:ext>
            </a:extLst>
          </p:cNvPr>
          <p:cNvSpPr>
            <a:spLocks noGrp="1"/>
          </p:cNvSpPr>
          <p:nvPr>
            <p:ph type="title"/>
          </p:nvPr>
        </p:nvSpPr>
        <p:spPr/>
        <p:txBody>
          <a:bodyPr/>
          <a:lstStyle/>
          <a:p>
            <a:r>
              <a:rPr lang="en-US" dirty="0">
                <a:solidFill>
                  <a:srgbClr val="7030A0"/>
                </a:solidFill>
              </a:rPr>
              <a:t>Gap Year – Something to Consider</a:t>
            </a:r>
          </a:p>
        </p:txBody>
      </p:sp>
      <p:sp>
        <p:nvSpPr>
          <p:cNvPr id="3" name="Content Placeholder 2">
            <a:extLst>
              <a:ext uri="{FF2B5EF4-FFF2-40B4-BE49-F238E27FC236}">
                <a16:creationId xmlns:a16="http://schemas.microsoft.com/office/drawing/2014/main" id="{FB69B057-BB89-574B-AD56-C8D346248F0B}"/>
              </a:ext>
            </a:extLst>
          </p:cNvPr>
          <p:cNvSpPr>
            <a:spLocks noGrp="1"/>
          </p:cNvSpPr>
          <p:nvPr>
            <p:ph idx="1"/>
          </p:nvPr>
        </p:nvSpPr>
        <p:spPr/>
        <p:txBody>
          <a:bodyPr/>
          <a:lstStyle/>
          <a:p>
            <a:r>
              <a:rPr lang="en-US" dirty="0">
                <a:solidFill>
                  <a:schemeClr val="accent2">
                    <a:lumMod val="75000"/>
                  </a:schemeClr>
                </a:solidFill>
              </a:rPr>
              <a:t>Apply, gain admissions, and then choose to take a gap year.</a:t>
            </a:r>
          </a:p>
          <a:p>
            <a:r>
              <a:rPr lang="en-US" dirty="0">
                <a:solidFill>
                  <a:schemeClr val="accent2">
                    <a:lumMod val="75000"/>
                  </a:schemeClr>
                </a:solidFill>
              </a:rPr>
              <a:t>Some schools have well-designed Gap year programs.</a:t>
            </a:r>
          </a:p>
          <a:p>
            <a:r>
              <a:rPr lang="en-US" dirty="0">
                <a:solidFill>
                  <a:schemeClr val="accent2">
                    <a:lumMod val="75000"/>
                  </a:schemeClr>
                </a:solidFill>
              </a:rPr>
              <a:t>Burn out is real.  It’s okay to acknowledge it even it they have it far better than you did.  ”I walked to all my classes in 12 feet of snow, up hill, both ways, for 10 months out of the year, survived on Ramen noodles as my major source our nourishment, and used a card catalog and microfiche for all my research papers.”  </a:t>
            </a:r>
          </a:p>
          <a:p>
            <a:r>
              <a:rPr lang="en-US" dirty="0">
                <a:solidFill>
                  <a:schemeClr val="accent2">
                    <a:lumMod val="75000"/>
                  </a:schemeClr>
                </a:solidFill>
              </a:rPr>
              <a:t>Consider Co-Op Programs as an alternative to a Gap year.  Northeastern and University of Cincinnati are two of the best in the country.</a:t>
            </a:r>
          </a:p>
          <a:p>
            <a:endParaRPr lang="en-US" dirty="0"/>
          </a:p>
          <a:p>
            <a:endParaRPr lang="en-US" dirty="0"/>
          </a:p>
        </p:txBody>
      </p:sp>
    </p:spTree>
    <p:extLst>
      <p:ext uri="{BB962C8B-B14F-4D97-AF65-F5344CB8AC3E}">
        <p14:creationId xmlns:p14="http://schemas.microsoft.com/office/powerpoint/2010/main" val="3178636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F62F-E1CF-1549-8D06-7392FB6EA7F8}"/>
              </a:ext>
            </a:extLst>
          </p:cNvPr>
          <p:cNvSpPr>
            <a:spLocks noGrp="1"/>
          </p:cNvSpPr>
          <p:nvPr>
            <p:ph type="title"/>
          </p:nvPr>
        </p:nvSpPr>
        <p:spPr/>
        <p:txBody>
          <a:bodyPr/>
          <a:lstStyle/>
          <a:p>
            <a:r>
              <a:rPr lang="en-US" dirty="0">
                <a:solidFill>
                  <a:srgbClr val="7030A0"/>
                </a:solidFill>
              </a:rPr>
              <a:t>This presentation and many of the links (and much more) can be found on….</a:t>
            </a:r>
          </a:p>
        </p:txBody>
      </p:sp>
      <p:sp>
        <p:nvSpPr>
          <p:cNvPr id="4" name="TextBox 3">
            <a:extLst>
              <a:ext uri="{FF2B5EF4-FFF2-40B4-BE49-F238E27FC236}">
                <a16:creationId xmlns:a16="http://schemas.microsoft.com/office/drawing/2014/main" id="{90D1EEAA-4BA3-724C-ACE3-25455D307E0E}"/>
              </a:ext>
            </a:extLst>
          </p:cNvPr>
          <p:cNvSpPr txBox="1"/>
          <p:nvPr/>
        </p:nvSpPr>
        <p:spPr>
          <a:xfrm>
            <a:off x="704336" y="3225113"/>
            <a:ext cx="10960443" cy="769441"/>
          </a:xfrm>
          <a:prstGeom prst="rect">
            <a:avLst/>
          </a:prstGeom>
          <a:noFill/>
        </p:spPr>
        <p:txBody>
          <a:bodyPr wrap="square" rtlCol="0">
            <a:spAutoFit/>
          </a:bodyPr>
          <a:lstStyle/>
          <a:p>
            <a:pPr algn="ctr"/>
            <a:r>
              <a:rPr lang="en-US" sz="4400" dirty="0">
                <a:solidFill>
                  <a:schemeClr val="accent2">
                    <a:lumMod val="75000"/>
                  </a:schemeClr>
                </a:solidFill>
              </a:rPr>
              <a:t>MORTERBOARD.COM</a:t>
            </a:r>
          </a:p>
        </p:txBody>
      </p:sp>
    </p:spTree>
    <p:extLst>
      <p:ext uri="{BB962C8B-B14F-4D97-AF65-F5344CB8AC3E}">
        <p14:creationId xmlns:p14="http://schemas.microsoft.com/office/powerpoint/2010/main" val="425262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A8B5-2E99-F040-92E9-549BDF988E18}"/>
              </a:ext>
            </a:extLst>
          </p:cNvPr>
          <p:cNvSpPr>
            <a:spLocks noGrp="1"/>
          </p:cNvSpPr>
          <p:nvPr>
            <p:ph type="ctrTitle"/>
          </p:nvPr>
        </p:nvSpPr>
        <p:spPr>
          <a:xfrm>
            <a:off x="1524000" y="3015082"/>
            <a:ext cx="9144000" cy="995711"/>
          </a:xfrm>
        </p:spPr>
        <p:txBody>
          <a:bodyPr/>
          <a:lstStyle/>
          <a:p>
            <a:r>
              <a:rPr lang="en-US" dirty="0">
                <a:solidFill>
                  <a:srgbClr val="7030A0"/>
                </a:solidFill>
              </a:rPr>
              <a:t>All things College</a:t>
            </a:r>
          </a:p>
        </p:txBody>
      </p:sp>
      <p:sp>
        <p:nvSpPr>
          <p:cNvPr id="3" name="Subtitle 2">
            <a:extLst>
              <a:ext uri="{FF2B5EF4-FFF2-40B4-BE49-F238E27FC236}">
                <a16:creationId xmlns:a16="http://schemas.microsoft.com/office/drawing/2014/main" id="{A270B987-D75F-934C-B0FF-BC816C11A0BE}"/>
              </a:ext>
            </a:extLst>
          </p:cNvPr>
          <p:cNvSpPr>
            <a:spLocks noGrp="1"/>
          </p:cNvSpPr>
          <p:nvPr>
            <p:ph type="subTitle" idx="1"/>
          </p:nvPr>
        </p:nvSpPr>
        <p:spPr>
          <a:xfrm>
            <a:off x="1524000" y="4020544"/>
            <a:ext cx="9144000" cy="2361882"/>
          </a:xfrm>
        </p:spPr>
        <p:txBody>
          <a:bodyPr>
            <a:normAutofit fontScale="92500" lnSpcReduction="10000"/>
          </a:bodyPr>
          <a:lstStyle/>
          <a:p>
            <a:r>
              <a:rPr lang="en-US" dirty="0">
                <a:solidFill>
                  <a:schemeClr val="accent2">
                    <a:lumMod val="75000"/>
                  </a:schemeClr>
                </a:solidFill>
              </a:rPr>
              <a:t>GRADES 9-12</a:t>
            </a:r>
          </a:p>
          <a:p>
            <a:r>
              <a:rPr lang="en-US" dirty="0">
                <a:solidFill>
                  <a:schemeClr val="accent2">
                    <a:lumMod val="75000"/>
                  </a:schemeClr>
                </a:solidFill>
              </a:rPr>
              <a:t>Planning Process</a:t>
            </a:r>
          </a:p>
          <a:p>
            <a:endParaRPr lang="en-US" dirty="0">
              <a:solidFill>
                <a:schemeClr val="accent2">
                  <a:lumMod val="75000"/>
                </a:schemeClr>
              </a:solidFill>
            </a:endParaRPr>
          </a:p>
          <a:p>
            <a:r>
              <a:rPr lang="en-US" dirty="0">
                <a:solidFill>
                  <a:schemeClr val="accent2">
                    <a:lumMod val="75000"/>
                  </a:schemeClr>
                </a:solidFill>
              </a:rPr>
              <a:t>Lesley Morter, School Counselor, IB Program</a:t>
            </a:r>
          </a:p>
          <a:p>
            <a:r>
              <a:rPr lang="en-US" dirty="0">
                <a:solidFill>
                  <a:schemeClr val="accent2">
                    <a:lumMod val="75000"/>
                  </a:schemeClr>
                </a:solidFill>
              </a:rPr>
              <a:t>Robinson High School</a:t>
            </a:r>
          </a:p>
          <a:p>
            <a:r>
              <a:rPr lang="en-US" dirty="0">
                <a:solidFill>
                  <a:schemeClr val="accent2">
                    <a:lumMod val="75000"/>
                  </a:schemeClr>
                </a:solidFill>
                <a:hlinkClick r:id="rId2"/>
              </a:rPr>
              <a:t>Lesley.morter@hcps.net</a:t>
            </a:r>
            <a:endParaRPr lang="en-US" dirty="0">
              <a:solidFill>
                <a:schemeClr val="accent2">
                  <a:lumMod val="75000"/>
                </a:schemeClr>
              </a:solidFill>
            </a:endParaRPr>
          </a:p>
          <a:p>
            <a:endParaRPr lang="en-US" dirty="0">
              <a:solidFill>
                <a:schemeClr val="accent2">
                  <a:lumMod val="75000"/>
                </a:schemeClr>
              </a:solidFill>
            </a:endParaRPr>
          </a:p>
        </p:txBody>
      </p:sp>
      <p:pic>
        <p:nvPicPr>
          <p:cNvPr id="5" name="Picture 4">
            <a:extLst>
              <a:ext uri="{FF2B5EF4-FFF2-40B4-BE49-F238E27FC236}">
                <a16:creationId xmlns:a16="http://schemas.microsoft.com/office/drawing/2014/main" id="{C007184C-4C37-3043-A51D-634FFC28F9C1}"/>
              </a:ext>
            </a:extLst>
          </p:cNvPr>
          <p:cNvPicPr>
            <a:picLocks noChangeAspect="1"/>
          </p:cNvPicPr>
          <p:nvPr/>
        </p:nvPicPr>
        <p:blipFill>
          <a:blip r:embed="rId3"/>
          <a:stretch>
            <a:fillRect/>
          </a:stretch>
        </p:blipFill>
        <p:spPr>
          <a:xfrm>
            <a:off x="4023360" y="428549"/>
            <a:ext cx="4318000" cy="2664823"/>
          </a:xfrm>
          <a:prstGeom prst="rect">
            <a:avLst/>
          </a:prstGeom>
        </p:spPr>
      </p:pic>
    </p:spTree>
    <p:extLst>
      <p:ext uri="{BB962C8B-B14F-4D97-AF65-F5344CB8AC3E}">
        <p14:creationId xmlns:p14="http://schemas.microsoft.com/office/powerpoint/2010/main" val="29036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A6D9-BE03-204A-9669-A69EBF228732}"/>
              </a:ext>
            </a:extLst>
          </p:cNvPr>
          <p:cNvSpPr>
            <a:spLocks noGrp="1"/>
          </p:cNvSpPr>
          <p:nvPr>
            <p:ph type="title"/>
          </p:nvPr>
        </p:nvSpPr>
        <p:spPr/>
        <p:txBody>
          <a:bodyPr/>
          <a:lstStyle/>
          <a:p>
            <a:r>
              <a:rPr lang="en-US" dirty="0">
                <a:solidFill>
                  <a:srgbClr val="7030A0"/>
                </a:solidFill>
              </a:rPr>
              <a:t>US SCHOOLS</a:t>
            </a:r>
            <a:r>
              <a:rPr lang="en-US" dirty="0"/>
              <a:t>	</a:t>
            </a:r>
          </a:p>
        </p:txBody>
      </p:sp>
      <p:sp>
        <p:nvSpPr>
          <p:cNvPr id="3" name="Content Placeholder 2">
            <a:extLst>
              <a:ext uri="{FF2B5EF4-FFF2-40B4-BE49-F238E27FC236}">
                <a16:creationId xmlns:a16="http://schemas.microsoft.com/office/drawing/2014/main" id="{7053E3B5-D901-5C43-8658-EDAF7CC2E531}"/>
              </a:ext>
            </a:extLst>
          </p:cNvPr>
          <p:cNvSpPr>
            <a:spLocks noGrp="1"/>
          </p:cNvSpPr>
          <p:nvPr>
            <p:ph idx="1"/>
          </p:nvPr>
        </p:nvSpPr>
        <p:spPr/>
        <p:txBody>
          <a:bodyPr/>
          <a:lstStyle/>
          <a:p>
            <a:r>
              <a:rPr lang="en-US" dirty="0">
                <a:solidFill>
                  <a:schemeClr val="accent2">
                    <a:lumMod val="75000"/>
                  </a:schemeClr>
                </a:solidFill>
              </a:rPr>
              <a:t>Holistic Approach – Multiple factors such as grades, test scores, essays, activities, leadership, athletics, community service, letters of recommendation, etc.</a:t>
            </a:r>
          </a:p>
          <a:p>
            <a:r>
              <a:rPr lang="en-US" dirty="0">
                <a:solidFill>
                  <a:schemeClr val="accent2">
                    <a:lumMod val="75000"/>
                  </a:schemeClr>
                </a:solidFill>
              </a:rPr>
              <a:t>Academic Index – Every school will recalculate a student’s GPA which typically includes:  English, Math Science, Social Studies/Social Science, and Foreign Language</a:t>
            </a:r>
          </a:p>
          <a:p>
            <a:r>
              <a:rPr lang="en-US" dirty="0">
                <a:solidFill>
                  <a:schemeClr val="accent2">
                    <a:lumMod val="75000"/>
                  </a:schemeClr>
                </a:solidFill>
              </a:rPr>
              <a:t>IB Advantage – ALL course are core and will be used in the AI calculation.  Also, students get “extra points” for rigor.  IB is most rigorous.  </a:t>
            </a:r>
          </a:p>
          <a:p>
            <a:endParaRPr lang="en-US" dirty="0"/>
          </a:p>
          <a:p>
            <a:endParaRPr lang="en-US" dirty="0"/>
          </a:p>
          <a:p>
            <a:endParaRPr lang="en-US" dirty="0"/>
          </a:p>
        </p:txBody>
      </p:sp>
    </p:spTree>
    <p:extLst>
      <p:ext uri="{BB962C8B-B14F-4D97-AF65-F5344CB8AC3E}">
        <p14:creationId xmlns:p14="http://schemas.microsoft.com/office/powerpoint/2010/main" val="102904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C123-7C38-E34A-A9B3-252926F361D3}"/>
              </a:ext>
            </a:extLst>
          </p:cNvPr>
          <p:cNvSpPr>
            <a:spLocks noGrp="1"/>
          </p:cNvSpPr>
          <p:nvPr>
            <p:ph type="title"/>
          </p:nvPr>
        </p:nvSpPr>
        <p:spPr/>
        <p:txBody>
          <a:bodyPr/>
          <a:lstStyle/>
          <a:p>
            <a:r>
              <a:rPr lang="en-US" dirty="0">
                <a:solidFill>
                  <a:srgbClr val="7030A0"/>
                </a:solidFill>
              </a:rPr>
              <a:t>Europe and Canada</a:t>
            </a:r>
          </a:p>
        </p:txBody>
      </p:sp>
      <p:sp>
        <p:nvSpPr>
          <p:cNvPr id="3" name="Content Placeholder 2">
            <a:extLst>
              <a:ext uri="{FF2B5EF4-FFF2-40B4-BE49-F238E27FC236}">
                <a16:creationId xmlns:a16="http://schemas.microsoft.com/office/drawing/2014/main" id="{3F4460C4-F376-9743-938C-1FF7F1DDF4C3}"/>
              </a:ext>
            </a:extLst>
          </p:cNvPr>
          <p:cNvSpPr>
            <a:spLocks noGrp="1"/>
          </p:cNvSpPr>
          <p:nvPr>
            <p:ph idx="1"/>
          </p:nvPr>
        </p:nvSpPr>
        <p:spPr>
          <a:xfrm>
            <a:off x="838200" y="1361872"/>
            <a:ext cx="10515600" cy="5233481"/>
          </a:xfrm>
        </p:spPr>
        <p:txBody>
          <a:bodyPr>
            <a:normAutofit/>
          </a:bodyPr>
          <a:lstStyle/>
          <a:p>
            <a:pPr lvl="1"/>
            <a:r>
              <a:rPr lang="en-US" sz="2800" dirty="0">
                <a:solidFill>
                  <a:schemeClr val="accent2">
                    <a:lumMod val="75000"/>
                  </a:schemeClr>
                </a:solidFill>
              </a:rPr>
              <a:t>NOT a holistic review process.  They are most concerned with rigor, grades and test scores.  Athletics, awards and other activities are great but it will not be a factor of admissions.  Often times it is not even a part of the application.  </a:t>
            </a:r>
          </a:p>
          <a:p>
            <a:pPr lvl="1"/>
            <a:r>
              <a:rPr lang="en-US" sz="2800" dirty="0">
                <a:solidFill>
                  <a:schemeClr val="accent2">
                    <a:lumMod val="75000"/>
                  </a:schemeClr>
                </a:solidFill>
              </a:rPr>
              <a:t>They will often ask for predicted grades which are released in the 8</a:t>
            </a:r>
            <a:r>
              <a:rPr lang="en-US" sz="2800" baseline="30000" dirty="0">
                <a:solidFill>
                  <a:schemeClr val="accent2">
                    <a:lumMod val="75000"/>
                  </a:schemeClr>
                </a:solidFill>
              </a:rPr>
              <a:t>th</a:t>
            </a:r>
            <a:r>
              <a:rPr lang="en-US" sz="2800" dirty="0">
                <a:solidFill>
                  <a:schemeClr val="accent2">
                    <a:lumMod val="75000"/>
                  </a:schemeClr>
                </a:solidFill>
              </a:rPr>
              <a:t> semester.</a:t>
            </a:r>
          </a:p>
          <a:p>
            <a:pPr lvl="1"/>
            <a:r>
              <a:rPr lang="en-US" sz="2800" dirty="0">
                <a:solidFill>
                  <a:schemeClr val="accent2">
                    <a:lumMod val="75000"/>
                  </a:schemeClr>
                </a:solidFill>
              </a:rPr>
              <a:t>IB Advantage – Recognized internationally.  They know the standards are the same for each student regardless of country of origin.  </a:t>
            </a:r>
          </a:p>
          <a:p>
            <a:pPr lvl="1"/>
            <a:r>
              <a:rPr lang="en-US" sz="2800" dirty="0">
                <a:solidFill>
                  <a:schemeClr val="accent2">
                    <a:lumMod val="75000"/>
                  </a:schemeClr>
                </a:solidFill>
              </a:rPr>
              <a:t>It is my OPINION schools of application that our students tend to apply to in Europe (mainly English speaking countries) prefer H/L Mathematics when applying for STEM programs.</a:t>
            </a:r>
          </a:p>
          <a:p>
            <a:pPr lvl="1"/>
            <a:endParaRPr lang="en-US" sz="2800" dirty="0">
              <a:solidFill>
                <a:schemeClr val="accent2">
                  <a:lumMod val="75000"/>
                </a:schemeClr>
              </a:solidFill>
            </a:endParaRPr>
          </a:p>
          <a:p>
            <a:pPr lvl="1"/>
            <a:endParaRPr lang="en-US" dirty="0"/>
          </a:p>
        </p:txBody>
      </p:sp>
    </p:spTree>
    <p:extLst>
      <p:ext uri="{BB962C8B-B14F-4D97-AF65-F5344CB8AC3E}">
        <p14:creationId xmlns:p14="http://schemas.microsoft.com/office/powerpoint/2010/main" val="160775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BB8D-72E9-2349-B825-4C4649970841}"/>
              </a:ext>
            </a:extLst>
          </p:cNvPr>
          <p:cNvSpPr>
            <a:spLocks noGrp="1"/>
          </p:cNvSpPr>
          <p:nvPr>
            <p:ph type="title"/>
          </p:nvPr>
        </p:nvSpPr>
        <p:spPr/>
        <p:txBody>
          <a:bodyPr/>
          <a:lstStyle/>
          <a:p>
            <a:r>
              <a:rPr lang="en-US" dirty="0">
                <a:solidFill>
                  <a:srgbClr val="7030A0"/>
                </a:solidFill>
              </a:rPr>
              <a:t>More IB Advantages</a:t>
            </a:r>
          </a:p>
        </p:txBody>
      </p:sp>
      <p:sp>
        <p:nvSpPr>
          <p:cNvPr id="3" name="Content Placeholder 2">
            <a:extLst>
              <a:ext uri="{FF2B5EF4-FFF2-40B4-BE49-F238E27FC236}">
                <a16:creationId xmlns:a16="http://schemas.microsoft.com/office/drawing/2014/main" id="{90654330-8FE2-BA43-A96E-AF71565FFC7B}"/>
              </a:ext>
            </a:extLst>
          </p:cNvPr>
          <p:cNvSpPr>
            <a:spLocks noGrp="1"/>
          </p:cNvSpPr>
          <p:nvPr>
            <p:ph idx="1"/>
          </p:nvPr>
        </p:nvSpPr>
        <p:spPr/>
        <p:txBody>
          <a:bodyPr/>
          <a:lstStyle/>
          <a:p>
            <a:r>
              <a:rPr lang="en-US" dirty="0">
                <a:solidFill>
                  <a:schemeClr val="accent2">
                    <a:lumMod val="75000"/>
                  </a:schemeClr>
                </a:solidFill>
              </a:rPr>
              <a:t>Writing – Essay writing becomes second nature.  A 650-word essay is not an insurmountable task. </a:t>
            </a:r>
          </a:p>
          <a:p>
            <a:r>
              <a:rPr lang="en-US" dirty="0">
                <a:solidFill>
                  <a:schemeClr val="accent2">
                    <a:lumMod val="75000"/>
                  </a:schemeClr>
                </a:solidFill>
              </a:rPr>
              <a:t>Students earn “credit by examination” at many US Schools.</a:t>
            </a:r>
          </a:p>
          <a:p>
            <a:r>
              <a:rPr lang="en-US" dirty="0">
                <a:solidFill>
                  <a:schemeClr val="accent2">
                    <a:lumMod val="75000"/>
                  </a:schemeClr>
                </a:solidFill>
              </a:rPr>
              <a:t>Florida Schools – Bright Futures + 30-45 college credits</a:t>
            </a:r>
          </a:p>
          <a:p>
            <a:r>
              <a:rPr lang="en-US" dirty="0">
                <a:solidFill>
                  <a:schemeClr val="accent2">
                    <a:lumMod val="75000"/>
                  </a:schemeClr>
                </a:solidFill>
              </a:rPr>
              <a:t>Decision making process is better developed</a:t>
            </a:r>
          </a:p>
          <a:p>
            <a:r>
              <a:rPr lang="en-US" dirty="0">
                <a:solidFill>
                  <a:schemeClr val="accent2">
                    <a:lumMod val="75000"/>
                  </a:schemeClr>
                </a:solidFill>
              </a:rPr>
              <a:t>Transition to college is far easier.  They’ve been doing college-level work for two years and their time management skills are better.</a:t>
            </a:r>
          </a:p>
          <a:p>
            <a:r>
              <a:rPr lang="en-US" dirty="0">
                <a:solidFill>
                  <a:schemeClr val="accent2">
                    <a:lumMod val="75000"/>
                  </a:schemeClr>
                </a:solidFill>
              </a:rPr>
              <a:t>Leadership Skills through specifically designed curriculum &amp; CAS  </a:t>
            </a:r>
          </a:p>
          <a:p>
            <a:pPr marL="0" indent="0">
              <a:buNone/>
            </a:pPr>
            <a:r>
              <a:rPr lang="en-US" dirty="0">
                <a:solidFill>
                  <a:schemeClr val="accent2">
                    <a:lumMod val="75000"/>
                  </a:schemeClr>
                </a:solidFill>
              </a:rPr>
              <a:t>Better active recall – they can write what they know.</a:t>
            </a:r>
          </a:p>
          <a:p>
            <a:endParaRPr lang="en-US" dirty="0"/>
          </a:p>
        </p:txBody>
      </p:sp>
    </p:spTree>
    <p:extLst>
      <p:ext uri="{BB962C8B-B14F-4D97-AF65-F5344CB8AC3E}">
        <p14:creationId xmlns:p14="http://schemas.microsoft.com/office/powerpoint/2010/main" val="299595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AB1D4-9759-0545-AD82-C12B8B66E610}"/>
              </a:ext>
            </a:extLst>
          </p:cNvPr>
          <p:cNvSpPr>
            <a:spLocks noGrp="1"/>
          </p:cNvSpPr>
          <p:nvPr>
            <p:ph type="title"/>
          </p:nvPr>
        </p:nvSpPr>
        <p:spPr>
          <a:xfrm>
            <a:off x="350196" y="365125"/>
            <a:ext cx="11254902" cy="944933"/>
          </a:xfrm>
        </p:spPr>
        <p:txBody>
          <a:bodyPr>
            <a:normAutofit/>
          </a:bodyPr>
          <a:lstStyle/>
          <a:p>
            <a:r>
              <a:rPr lang="en-US" sz="4000" dirty="0">
                <a:solidFill>
                  <a:srgbClr val="7030A0"/>
                </a:solidFill>
              </a:rPr>
              <a:t>College visits don’t have to wait until the junior year</a:t>
            </a:r>
          </a:p>
        </p:txBody>
      </p:sp>
      <p:sp>
        <p:nvSpPr>
          <p:cNvPr id="3" name="Content Placeholder 2">
            <a:extLst>
              <a:ext uri="{FF2B5EF4-FFF2-40B4-BE49-F238E27FC236}">
                <a16:creationId xmlns:a16="http://schemas.microsoft.com/office/drawing/2014/main" id="{ED756E81-6D8A-3641-A7F3-013777240D58}"/>
              </a:ext>
            </a:extLst>
          </p:cNvPr>
          <p:cNvSpPr>
            <a:spLocks noGrp="1"/>
          </p:cNvSpPr>
          <p:nvPr>
            <p:ph idx="1"/>
          </p:nvPr>
        </p:nvSpPr>
        <p:spPr>
          <a:xfrm>
            <a:off x="809017" y="1310058"/>
            <a:ext cx="10515600" cy="4915643"/>
          </a:xfrm>
        </p:spPr>
        <p:txBody>
          <a:bodyPr>
            <a:normAutofit/>
          </a:bodyPr>
          <a:lstStyle/>
          <a:p>
            <a:r>
              <a:rPr lang="en-US" dirty="0">
                <a:solidFill>
                  <a:schemeClr val="accent2">
                    <a:lumMod val="75000"/>
                  </a:schemeClr>
                </a:solidFill>
              </a:rPr>
              <a:t>We incorporate college research into Inquiry Skills</a:t>
            </a:r>
          </a:p>
          <a:p>
            <a:r>
              <a:rPr lang="en-US" dirty="0">
                <a:solidFill>
                  <a:schemeClr val="accent2">
                    <a:lumMod val="75000"/>
                  </a:schemeClr>
                </a:solidFill>
              </a:rPr>
              <a:t>Families can incorporate college visits into their vacation plans.  Wherever you are, go visit a campus.  Even just driving around gives you a chance to visually see what your child likes and doesn’t like.  Walk the halls.  Many campuses are incorporated into the fabric of the town.</a:t>
            </a:r>
          </a:p>
          <a:p>
            <a:r>
              <a:rPr lang="en-US" dirty="0">
                <a:solidFill>
                  <a:schemeClr val="accent2">
                    <a:lumMod val="75000"/>
                  </a:schemeClr>
                </a:solidFill>
              </a:rPr>
              <a:t>Do virtual field trips of college campuses.</a:t>
            </a:r>
          </a:p>
          <a:p>
            <a:r>
              <a:rPr lang="en-US" dirty="0">
                <a:solidFill>
                  <a:schemeClr val="accent2">
                    <a:lumMod val="75000"/>
                  </a:schemeClr>
                </a:solidFill>
              </a:rPr>
              <a:t>”Interview” family members about where they went to college.  How was their experience?  What mistakes did they make?  </a:t>
            </a:r>
          </a:p>
          <a:p>
            <a:r>
              <a:rPr lang="en-US" dirty="0">
                <a:solidFill>
                  <a:schemeClr val="accent2">
                    <a:lumMod val="75000"/>
                  </a:schemeClr>
                </a:solidFill>
              </a:rPr>
              <a:t>Reverse the college search process.  Start with careers or people of interest and work your way back to college.  </a:t>
            </a:r>
          </a:p>
          <a:p>
            <a:endParaRPr lang="en-US" dirty="0"/>
          </a:p>
          <a:p>
            <a:endParaRPr lang="en-US" dirty="0"/>
          </a:p>
        </p:txBody>
      </p:sp>
    </p:spTree>
    <p:extLst>
      <p:ext uri="{BB962C8B-B14F-4D97-AF65-F5344CB8AC3E}">
        <p14:creationId xmlns:p14="http://schemas.microsoft.com/office/powerpoint/2010/main" val="44953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544E-83D3-8B4A-ADFF-6910CCAC7AED}"/>
              </a:ext>
            </a:extLst>
          </p:cNvPr>
          <p:cNvSpPr>
            <a:spLocks noGrp="1"/>
          </p:cNvSpPr>
          <p:nvPr>
            <p:ph type="title"/>
          </p:nvPr>
        </p:nvSpPr>
        <p:spPr>
          <a:xfrm>
            <a:off x="940357" y="11349"/>
            <a:ext cx="9905998" cy="1905000"/>
          </a:xfrm>
        </p:spPr>
        <p:txBody>
          <a:bodyPr/>
          <a:lstStyle/>
          <a:p>
            <a:r>
              <a:rPr lang="en-US" b="1" dirty="0">
                <a:solidFill>
                  <a:srgbClr val="7030A0"/>
                </a:solidFill>
              </a:rPr>
              <a:t>College searches</a:t>
            </a:r>
          </a:p>
        </p:txBody>
      </p:sp>
      <p:sp>
        <p:nvSpPr>
          <p:cNvPr id="3" name="Content Placeholder 2">
            <a:extLst>
              <a:ext uri="{FF2B5EF4-FFF2-40B4-BE49-F238E27FC236}">
                <a16:creationId xmlns:a16="http://schemas.microsoft.com/office/drawing/2014/main" id="{3024A6EA-0F71-C744-883E-86C7C6B79152}"/>
              </a:ext>
            </a:extLst>
          </p:cNvPr>
          <p:cNvSpPr>
            <a:spLocks noGrp="1"/>
          </p:cNvSpPr>
          <p:nvPr>
            <p:ph idx="1"/>
          </p:nvPr>
        </p:nvSpPr>
        <p:spPr>
          <a:xfrm>
            <a:off x="3232473" y="1568427"/>
            <a:ext cx="8065214" cy="3725476"/>
          </a:xfrm>
        </p:spPr>
        <p:txBody>
          <a:bodyPr>
            <a:normAutofit fontScale="92500" lnSpcReduction="20000"/>
          </a:bodyPr>
          <a:lstStyle/>
          <a:p>
            <a:r>
              <a:rPr lang="en-US" sz="2200" dirty="0">
                <a:solidFill>
                  <a:schemeClr val="accent2">
                    <a:lumMod val="75000"/>
                  </a:schemeClr>
                </a:solidFill>
              </a:rPr>
              <a:t>selection process 						</a:t>
            </a:r>
          </a:p>
          <a:p>
            <a:r>
              <a:rPr lang="en-US" sz="2200" dirty="0">
                <a:solidFill>
                  <a:schemeClr val="accent2">
                    <a:lumMod val="75000"/>
                  </a:schemeClr>
                </a:solidFill>
              </a:rPr>
              <a:t>tuition / total cost of attendance</a:t>
            </a:r>
          </a:p>
          <a:p>
            <a:r>
              <a:rPr lang="en-US" sz="2200" dirty="0">
                <a:solidFill>
                  <a:schemeClr val="accent2">
                    <a:lumMod val="75000"/>
                  </a:schemeClr>
                </a:solidFill>
              </a:rPr>
              <a:t>location</a:t>
            </a:r>
          </a:p>
          <a:p>
            <a:r>
              <a:rPr lang="en-US" sz="2200" dirty="0">
                <a:solidFill>
                  <a:schemeClr val="accent2">
                    <a:lumMod val="75000"/>
                  </a:schemeClr>
                </a:solidFill>
              </a:rPr>
              <a:t>size of the school</a:t>
            </a:r>
          </a:p>
          <a:p>
            <a:r>
              <a:rPr lang="en-US" sz="2200" dirty="0">
                <a:solidFill>
                  <a:schemeClr val="accent2">
                    <a:lumMod val="75000"/>
                  </a:schemeClr>
                </a:solidFill>
              </a:rPr>
              <a:t>college majors</a:t>
            </a:r>
          </a:p>
          <a:p>
            <a:r>
              <a:rPr lang="en-US" sz="2200" dirty="0">
                <a:solidFill>
                  <a:schemeClr val="accent2">
                    <a:lumMod val="75000"/>
                  </a:schemeClr>
                </a:solidFill>
              </a:rPr>
              <a:t>job placement after graduation</a:t>
            </a:r>
          </a:p>
          <a:p>
            <a:r>
              <a:rPr lang="en-US" sz="2200" dirty="0">
                <a:solidFill>
                  <a:schemeClr val="accent2">
                    <a:lumMod val="75000"/>
                  </a:schemeClr>
                </a:solidFill>
              </a:rPr>
              <a:t>private vs. public</a:t>
            </a:r>
          </a:p>
          <a:p>
            <a:r>
              <a:rPr lang="en-US" sz="2200" dirty="0">
                <a:solidFill>
                  <a:schemeClr val="accent2">
                    <a:lumMod val="75000"/>
                  </a:schemeClr>
                </a:solidFill>
              </a:rPr>
              <a:t>student services</a:t>
            </a:r>
          </a:p>
          <a:p>
            <a:r>
              <a:rPr lang="en-US" sz="2200" dirty="0">
                <a:solidFill>
                  <a:schemeClr val="accent2">
                    <a:lumMod val="75000"/>
                  </a:schemeClr>
                </a:solidFill>
              </a:rPr>
              <a:t>housing</a:t>
            </a:r>
          </a:p>
          <a:p>
            <a:r>
              <a:rPr lang="en-US" sz="2200" dirty="0">
                <a:solidFill>
                  <a:schemeClr val="accent2">
                    <a:lumMod val="75000"/>
                  </a:schemeClr>
                </a:solidFill>
              </a:rPr>
              <a:t>campus life</a:t>
            </a:r>
          </a:p>
          <a:p>
            <a:r>
              <a:rPr lang="en-US" sz="2200" dirty="0">
                <a:solidFill>
                  <a:schemeClr val="accent2">
                    <a:lumMod val="75000"/>
                  </a:schemeClr>
                </a:solidFill>
              </a:rPr>
              <a:t>visit if you can!</a:t>
            </a:r>
          </a:p>
          <a:p>
            <a:pPr marL="0" indent="0">
              <a:buNone/>
            </a:pPr>
            <a:endParaRPr lang="en-US" dirty="0"/>
          </a:p>
        </p:txBody>
      </p:sp>
      <p:sp>
        <p:nvSpPr>
          <p:cNvPr id="4" name="TextBox 3">
            <a:extLst>
              <a:ext uri="{FF2B5EF4-FFF2-40B4-BE49-F238E27FC236}">
                <a16:creationId xmlns:a16="http://schemas.microsoft.com/office/drawing/2014/main" id="{B34417B7-F8E1-6046-8F9F-9E29AEC7B8BF}"/>
              </a:ext>
            </a:extLst>
          </p:cNvPr>
          <p:cNvSpPr txBox="1"/>
          <p:nvPr/>
        </p:nvSpPr>
        <p:spPr>
          <a:xfrm>
            <a:off x="172995" y="2549828"/>
            <a:ext cx="2960624" cy="523220"/>
          </a:xfrm>
          <a:prstGeom prst="rect">
            <a:avLst/>
          </a:prstGeom>
          <a:noFill/>
        </p:spPr>
        <p:txBody>
          <a:bodyPr wrap="square" rtlCol="0">
            <a:spAutoFit/>
          </a:bodyPr>
          <a:lstStyle/>
          <a:p>
            <a:r>
              <a:rPr lang="en-US" sz="2800" dirty="0">
                <a:solidFill>
                  <a:schemeClr val="accent6">
                    <a:lumMod val="75000"/>
                  </a:schemeClr>
                </a:solidFill>
              </a:rPr>
              <a:t>Things to consider:</a:t>
            </a:r>
          </a:p>
        </p:txBody>
      </p:sp>
      <p:sp>
        <p:nvSpPr>
          <p:cNvPr id="5" name="TextBox 4">
            <a:extLst>
              <a:ext uri="{FF2B5EF4-FFF2-40B4-BE49-F238E27FC236}">
                <a16:creationId xmlns:a16="http://schemas.microsoft.com/office/drawing/2014/main" id="{3DCAD7E7-71F6-BB4F-B1A4-E89277AE8684}"/>
              </a:ext>
            </a:extLst>
          </p:cNvPr>
          <p:cNvSpPr txBox="1"/>
          <p:nvPr/>
        </p:nvSpPr>
        <p:spPr>
          <a:xfrm>
            <a:off x="0" y="5120908"/>
            <a:ext cx="11969393" cy="1292662"/>
          </a:xfrm>
          <a:prstGeom prst="rect">
            <a:avLst/>
          </a:prstGeom>
          <a:noFill/>
        </p:spPr>
        <p:txBody>
          <a:bodyPr wrap="square" rtlCol="0">
            <a:spAutoFit/>
          </a:bodyPr>
          <a:lstStyle/>
          <a:p>
            <a:endParaRPr lang="en-US" dirty="0">
              <a:hlinkClick r:id="rId3">
                <a:extLst>
                  <a:ext uri="{A12FA001-AC4F-418D-AE19-62706E023703}">
                    <ahyp:hlinkClr xmlns:ahyp="http://schemas.microsoft.com/office/drawing/2018/hyperlinkcolor" val="tx"/>
                  </a:ext>
                </a:extLst>
              </a:hlinkClick>
            </a:endParaRPr>
          </a:p>
          <a:p>
            <a:r>
              <a:rPr lang="en-US" sz="2000" u="sng" dirty="0">
                <a:hlinkClick r:id="rId3">
                  <a:extLst>
                    <a:ext uri="{A12FA001-AC4F-418D-AE19-62706E023703}">
                      <ahyp:hlinkClr xmlns:ahyp="http://schemas.microsoft.com/office/drawing/2018/hyperlinkcolor" val="tx"/>
                    </a:ext>
                  </a:extLst>
                </a:hlinkClick>
              </a:rPr>
              <a:t>https://collegescorecard.ed.gov</a:t>
            </a:r>
            <a:endParaRPr lang="en-US" sz="2000" u="sng" dirty="0"/>
          </a:p>
          <a:p>
            <a:r>
              <a:rPr lang="en-US" sz="2000" dirty="0">
                <a:hlinkClick r:id="rId4">
                  <a:extLst>
                    <a:ext uri="{A12FA001-AC4F-418D-AE19-62706E023703}">
                      <ahyp:hlinkClr xmlns:ahyp="http://schemas.microsoft.com/office/drawing/2018/hyperlinkcolor" val="tx"/>
                    </a:ext>
                  </a:extLst>
                </a:hlinkClick>
              </a:rPr>
              <a:t>https://schoolbuff.com/wp-content/uploads/2019/05/19-Self-Survey-for-the-College-Bound.pdf</a:t>
            </a:r>
            <a:endParaRPr lang="en-US" sz="2000" dirty="0"/>
          </a:p>
          <a:p>
            <a:r>
              <a:rPr lang="en-US" sz="2000" dirty="0"/>
              <a:t>Virtual Tours: https://</a:t>
            </a:r>
            <a:r>
              <a:rPr lang="en-US" sz="2000" dirty="0" err="1"/>
              <a:t>campustours.com</a:t>
            </a:r>
            <a:endParaRPr lang="en-US" sz="2000" dirty="0"/>
          </a:p>
        </p:txBody>
      </p:sp>
    </p:spTree>
    <p:extLst>
      <p:ext uri="{BB962C8B-B14F-4D97-AF65-F5344CB8AC3E}">
        <p14:creationId xmlns:p14="http://schemas.microsoft.com/office/powerpoint/2010/main" val="103784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BAA0E-B873-FB45-9D37-E082DC3F1F13}"/>
              </a:ext>
            </a:extLst>
          </p:cNvPr>
          <p:cNvSpPr>
            <a:spLocks noGrp="1"/>
          </p:cNvSpPr>
          <p:nvPr>
            <p:ph idx="1"/>
          </p:nvPr>
        </p:nvSpPr>
        <p:spPr>
          <a:xfrm>
            <a:off x="87549" y="97277"/>
            <a:ext cx="11266251" cy="6079686"/>
          </a:xfrm>
        </p:spPr>
        <p:txBody>
          <a:bodyPr/>
          <a:lstStyle/>
          <a:p>
            <a:pPr marL="0" indent="0">
              <a:buNone/>
            </a:pPr>
            <a:endParaRPr lang="en-US" dirty="0"/>
          </a:p>
          <a:p>
            <a:pPr marL="0" indent="0">
              <a:buNone/>
            </a:pPr>
            <a:r>
              <a:rPr lang="en-US" dirty="0"/>
              <a:t>Use a chart like this to</a:t>
            </a:r>
          </a:p>
          <a:p>
            <a:pPr marL="0" indent="0">
              <a:buNone/>
            </a:pPr>
            <a:r>
              <a:rPr lang="en-US" dirty="0"/>
              <a:t>gather information </a:t>
            </a:r>
          </a:p>
        </p:txBody>
      </p:sp>
      <p:graphicFrame>
        <p:nvGraphicFramePr>
          <p:cNvPr id="4" name="Object 3">
            <a:extLst>
              <a:ext uri="{FF2B5EF4-FFF2-40B4-BE49-F238E27FC236}">
                <a16:creationId xmlns:a16="http://schemas.microsoft.com/office/drawing/2014/main" id="{4507AEC6-FAC6-C84D-9DF2-9E35D6978012}"/>
              </a:ext>
            </a:extLst>
          </p:cNvPr>
          <p:cNvGraphicFramePr>
            <a:graphicFrameLocks noChangeAspect="1"/>
          </p:cNvGraphicFramePr>
          <p:nvPr>
            <p:extLst>
              <p:ext uri="{D42A27DB-BD31-4B8C-83A1-F6EECF244321}">
                <p14:modId xmlns:p14="http://schemas.microsoft.com/office/powerpoint/2010/main" val="1655850646"/>
              </p:ext>
            </p:extLst>
          </p:nvPr>
        </p:nvGraphicFramePr>
        <p:xfrm>
          <a:off x="4125170" y="359868"/>
          <a:ext cx="7090821" cy="5554503"/>
        </p:xfrm>
        <a:graphic>
          <a:graphicData uri="http://schemas.openxmlformats.org/presentationml/2006/ole">
            <mc:AlternateContent xmlns:mc="http://schemas.openxmlformats.org/markup-compatibility/2006">
              <mc:Choice xmlns:v="urn:schemas-microsoft-com:vml" Requires="v">
                <p:oleObj spid="_x0000_s1029" name="Worksheet" r:id="rId3" imgW="9258300" imgH="7251700" progId="Excel.Sheet.12">
                  <p:embed/>
                </p:oleObj>
              </mc:Choice>
              <mc:Fallback>
                <p:oleObj name="Worksheet" r:id="rId3" imgW="9258300" imgH="7251700" progId="Excel.Sheet.12">
                  <p:embed/>
                  <p:pic>
                    <p:nvPicPr>
                      <p:cNvPr id="0" name=""/>
                      <p:cNvPicPr/>
                      <p:nvPr/>
                    </p:nvPicPr>
                    <p:blipFill>
                      <a:blip r:embed="rId4"/>
                      <a:stretch>
                        <a:fillRect/>
                      </a:stretch>
                    </p:blipFill>
                    <p:spPr>
                      <a:xfrm>
                        <a:off x="4125170" y="359868"/>
                        <a:ext cx="7090821" cy="5554503"/>
                      </a:xfrm>
                      <a:prstGeom prst="rect">
                        <a:avLst/>
                      </a:prstGeom>
                    </p:spPr>
                  </p:pic>
                </p:oleObj>
              </mc:Fallback>
            </mc:AlternateContent>
          </a:graphicData>
        </a:graphic>
      </p:graphicFrame>
    </p:spTree>
    <p:extLst>
      <p:ext uri="{BB962C8B-B14F-4D97-AF65-F5344CB8AC3E}">
        <p14:creationId xmlns:p14="http://schemas.microsoft.com/office/powerpoint/2010/main" val="84198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A296-3991-6D43-9C21-E5566CD98E73}"/>
              </a:ext>
            </a:extLst>
          </p:cNvPr>
          <p:cNvSpPr>
            <a:spLocks noGrp="1"/>
          </p:cNvSpPr>
          <p:nvPr>
            <p:ph type="title"/>
          </p:nvPr>
        </p:nvSpPr>
        <p:spPr/>
        <p:txBody>
          <a:bodyPr/>
          <a:lstStyle/>
          <a:p>
            <a:r>
              <a:rPr lang="en-US" b="1" dirty="0">
                <a:solidFill>
                  <a:srgbClr val="7030A0"/>
                </a:solidFill>
              </a:rPr>
              <a:t>List of Military Links:</a:t>
            </a:r>
          </a:p>
        </p:txBody>
      </p:sp>
      <p:sp>
        <p:nvSpPr>
          <p:cNvPr id="3" name="Content Placeholder 2">
            <a:extLst>
              <a:ext uri="{FF2B5EF4-FFF2-40B4-BE49-F238E27FC236}">
                <a16:creationId xmlns:a16="http://schemas.microsoft.com/office/drawing/2014/main" id="{1652B950-A684-084B-8504-4CDE629939AD}"/>
              </a:ext>
            </a:extLst>
          </p:cNvPr>
          <p:cNvSpPr>
            <a:spLocks noGrp="1"/>
          </p:cNvSpPr>
          <p:nvPr>
            <p:ph idx="1"/>
          </p:nvPr>
        </p:nvSpPr>
        <p:spPr>
          <a:xfrm>
            <a:off x="1233310" y="1438378"/>
            <a:ext cx="9502816" cy="3739979"/>
          </a:xfrm>
        </p:spPr>
        <p:txBody>
          <a:bodyPr>
            <a:normAutofit fontScale="77500" lnSpcReduction="20000"/>
          </a:bodyPr>
          <a:lstStyle/>
          <a:p>
            <a:r>
              <a:rPr lang="en-US" sz="3500" u="sng" dirty="0">
                <a:solidFill>
                  <a:schemeClr val="accent2">
                    <a:lumMod val="75000"/>
                  </a:schemeClr>
                </a:solidFill>
                <a:effectLst/>
                <a:hlinkClick r:id="rId2">
                  <a:extLst>
                    <a:ext uri="{A12FA001-AC4F-418D-AE19-62706E023703}">
                      <ahyp:hlinkClr xmlns:ahyp="http://schemas.microsoft.com/office/drawing/2018/hyperlinkcolor" val="tx"/>
                    </a:ext>
                  </a:extLst>
                </a:hlinkClick>
              </a:rPr>
              <a:t>https://www.academyadmissions.com/admissions/</a:t>
            </a:r>
            <a:endParaRPr lang="en-US" sz="3500" dirty="0">
              <a:solidFill>
                <a:schemeClr val="accent2">
                  <a:lumMod val="75000"/>
                </a:schemeClr>
              </a:solidFill>
              <a:effectLst/>
            </a:endParaRPr>
          </a:p>
          <a:p>
            <a:endParaRPr lang="en-US" sz="3500" dirty="0">
              <a:solidFill>
                <a:schemeClr val="accent2">
                  <a:lumMod val="75000"/>
                </a:schemeClr>
              </a:solidFill>
              <a:effectLst/>
            </a:endParaRPr>
          </a:p>
          <a:p>
            <a:r>
              <a:rPr lang="en-US" sz="3500" u="sng" dirty="0">
                <a:solidFill>
                  <a:schemeClr val="accent2">
                    <a:lumMod val="75000"/>
                  </a:schemeClr>
                </a:solidFill>
                <a:effectLst/>
                <a:hlinkClick r:id="rId3">
                  <a:extLst>
                    <a:ext uri="{A12FA001-AC4F-418D-AE19-62706E023703}">
                      <ahyp:hlinkClr xmlns:ahyp="http://schemas.microsoft.com/office/drawing/2018/hyperlinkcolor" val="tx"/>
                    </a:ext>
                  </a:extLst>
                </a:hlinkClick>
              </a:rPr>
              <a:t>https://www.westpoint.edu/admissions/SitePages/Steps.aspx</a:t>
            </a:r>
            <a:endParaRPr lang="en-US" sz="3500" dirty="0">
              <a:solidFill>
                <a:schemeClr val="accent2">
                  <a:lumMod val="75000"/>
                </a:schemeClr>
              </a:solidFill>
              <a:effectLst/>
            </a:endParaRPr>
          </a:p>
          <a:p>
            <a:endParaRPr lang="en-US" sz="3500" dirty="0">
              <a:solidFill>
                <a:schemeClr val="accent2">
                  <a:lumMod val="75000"/>
                </a:schemeClr>
              </a:solidFill>
              <a:effectLst/>
            </a:endParaRPr>
          </a:p>
          <a:p>
            <a:r>
              <a:rPr lang="en-US" sz="3500" u="sng" dirty="0">
                <a:solidFill>
                  <a:schemeClr val="accent2">
                    <a:lumMod val="75000"/>
                  </a:schemeClr>
                </a:solidFill>
                <a:effectLst/>
                <a:hlinkClick r:id="rId3">
                  <a:extLst>
                    <a:ext uri="{A12FA001-AC4F-418D-AE19-62706E023703}">
                      <ahyp:hlinkClr xmlns:ahyp="http://schemas.microsoft.com/office/drawing/2018/hyperlinkcolor" val="tx"/>
                    </a:ext>
                  </a:extLst>
                </a:hlinkClick>
              </a:rPr>
              <a:t>https://www.westpoint.edu/admissions/SitePages/Steps.aspx</a:t>
            </a:r>
            <a:endParaRPr lang="en-US" sz="3500" dirty="0">
              <a:solidFill>
                <a:schemeClr val="accent2">
                  <a:lumMod val="75000"/>
                </a:schemeClr>
              </a:solidFill>
              <a:effectLst/>
            </a:endParaRPr>
          </a:p>
          <a:p>
            <a:endParaRPr lang="en-US" sz="3500" dirty="0">
              <a:solidFill>
                <a:schemeClr val="accent2">
                  <a:lumMod val="75000"/>
                </a:schemeClr>
              </a:solidFill>
              <a:effectLst/>
            </a:endParaRPr>
          </a:p>
          <a:p>
            <a:r>
              <a:rPr lang="en-US" sz="3500" u="sng" dirty="0">
                <a:solidFill>
                  <a:schemeClr val="accent2">
                    <a:lumMod val="75000"/>
                  </a:schemeClr>
                </a:solidFill>
                <a:effectLst/>
                <a:hlinkClick r:id="rId4">
                  <a:extLst>
                    <a:ext uri="{A12FA001-AC4F-418D-AE19-62706E023703}">
                      <ahyp:hlinkClr xmlns:ahyp="http://schemas.microsoft.com/office/drawing/2018/hyperlinkcolor" val="tx"/>
                    </a:ext>
                  </a:extLst>
                </a:hlinkClick>
              </a:rPr>
              <a:t>https://www.usmma.edu/admissions/admissions-a-to-z</a:t>
            </a:r>
            <a:endParaRPr lang="en-US" sz="3500" dirty="0">
              <a:solidFill>
                <a:schemeClr val="accent2">
                  <a:lumMod val="75000"/>
                </a:schemeClr>
              </a:solidFill>
              <a:effectLst/>
            </a:endParaRPr>
          </a:p>
          <a:p>
            <a:endParaRPr lang="en-US" sz="3500" dirty="0">
              <a:solidFill>
                <a:schemeClr val="accent2">
                  <a:lumMod val="75000"/>
                </a:schemeClr>
              </a:solidFill>
              <a:effectLst/>
            </a:endParaRPr>
          </a:p>
          <a:p>
            <a:r>
              <a:rPr lang="en-US" sz="3500" u="sng" dirty="0">
                <a:solidFill>
                  <a:schemeClr val="accent2">
                    <a:lumMod val="75000"/>
                  </a:schemeClr>
                </a:solidFill>
                <a:effectLst/>
                <a:hlinkClick r:id="rId5">
                  <a:extLst>
                    <a:ext uri="{A12FA001-AC4F-418D-AE19-62706E023703}">
                      <ahyp:hlinkClr xmlns:ahyp="http://schemas.microsoft.com/office/drawing/2018/hyperlinkcolor" val="tx"/>
                    </a:ext>
                  </a:extLst>
                </a:hlinkClick>
              </a:rPr>
              <a:t>http://www.uscga.edu/admissions.aspx?id=59</a:t>
            </a:r>
            <a:endParaRPr lang="en-US" sz="3500" dirty="0">
              <a:solidFill>
                <a:schemeClr val="accent2">
                  <a:lumMod val="75000"/>
                </a:schemeClr>
              </a:solidFill>
              <a:effectLst/>
            </a:endParaRPr>
          </a:p>
          <a:p>
            <a:endParaRPr lang="en-US" dirty="0"/>
          </a:p>
        </p:txBody>
      </p:sp>
      <p:sp>
        <p:nvSpPr>
          <p:cNvPr id="4" name="TextBox 3">
            <a:extLst>
              <a:ext uri="{FF2B5EF4-FFF2-40B4-BE49-F238E27FC236}">
                <a16:creationId xmlns:a16="http://schemas.microsoft.com/office/drawing/2014/main" id="{88F9E789-F57A-1542-8540-6ECF5D1A86B1}"/>
              </a:ext>
            </a:extLst>
          </p:cNvPr>
          <p:cNvSpPr txBox="1"/>
          <p:nvPr/>
        </p:nvSpPr>
        <p:spPr>
          <a:xfrm>
            <a:off x="428017" y="5428034"/>
            <a:ext cx="11254902" cy="769441"/>
          </a:xfrm>
          <a:prstGeom prst="rect">
            <a:avLst/>
          </a:prstGeom>
          <a:noFill/>
        </p:spPr>
        <p:txBody>
          <a:bodyPr wrap="square" rtlCol="0">
            <a:spAutoFit/>
          </a:bodyPr>
          <a:lstStyle/>
          <a:p>
            <a:r>
              <a:rPr lang="en-US" sz="4400" dirty="0"/>
              <a:t>Start attending events in the </a:t>
            </a:r>
            <a:r>
              <a:rPr lang="en-US" sz="4400" b="1" u="sng" dirty="0"/>
              <a:t>sophomore</a:t>
            </a:r>
            <a:r>
              <a:rPr lang="en-US" sz="4400" dirty="0"/>
              <a:t> year</a:t>
            </a:r>
          </a:p>
        </p:txBody>
      </p:sp>
    </p:spTree>
    <p:extLst>
      <p:ext uri="{BB962C8B-B14F-4D97-AF65-F5344CB8AC3E}">
        <p14:creationId xmlns:p14="http://schemas.microsoft.com/office/powerpoint/2010/main" val="751127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1107</Words>
  <Application>Microsoft Macintosh PowerPoint</Application>
  <PresentationFormat>Widescreen</PresentationFormat>
  <Paragraphs>88</Paragraphs>
  <Slides>12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Calibri Light</vt:lpstr>
      <vt:lpstr>Wingdings</vt:lpstr>
      <vt:lpstr>Office Theme</vt:lpstr>
      <vt:lpstr>Worksheet</vt:lpstr>
      <vt:lpstr>New IB Coordinator </vt:lpstr>
      <vt:lpstr>All things College</vt:lpstr>
      <vt:lpstr>US SCHOOLS </vt:lpstr>
      <vt:lpstr>Europe and Canada</vt:lpstr>
      <vt:lpstr>More IB Advantages</vt:lpstr>
      <vt:lpstr>College visits don’t have to wait until the junior year</vt:lpstr>
      <vt:lpstr>College searches</vt:lpstr>
      <vt:lpstr>PowerPoint Presentation</vt:lpstr>
      <vt:lpstr>List of Military Links:</vt:lpstr>
      <vt:lpstr>SCHLOARSHIPS  Here’s a good place to start </vt:lpstr>
      <vt:lpstr>Gap Year – Something to Consider</vt:lpstr>
      <vt:lpstr>This presentation and many of the links (and much more) can be found 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things College</dc:title>
  <dc:creator>Lesley Morter</dc:creator>
  <cp:lastModifiedBy>Lesley Morter</cp:lastModifiedBy>
  <cp:revision>12</cp:revision>
  <dcterms:created xsi:type="dcterms:W3CDTF">2022-10-17T18:01:33Z</dcterms:created>
  <dcterms:modified xsi:type="dcterms:W3CDTF">2022-10-18T02:35:13Z</dcterms:modified>
</cp:coreProperties>
</file>