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sldIdLst>
    <p:sldId id="296" r:id="rId5"/>
    <p:sldId id="284" r:id="rId6"/>
    <p:sldId id="289" r:id="rId7"/>
    <p:sldId id="291" r:id="rId8"/>
    <p:sldId id="294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840">
          <p15:clr>
            <a:srgbClr val="A4A3A4"/>
          </p15:clr>
        </p15:guide>
        <p15:guide id="7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5F"/>
    <a:srgbClr val="136143"/>
    <a:srgbClr val="0B3B29"/>
    <a:srgbClr val="8439BD"/>
    <a:srgbClr val="8F2EA2"/>
    <a:srgbClr val="3EDA9F"/>
    <a:srgbClr val="10543A"/>
    <a:srgbClr val="D9A5E3"/>
    <a:srgbClr val="20A472"/>
    <a:srgbClr val="34D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3" autoAdjust="0"/>
  </p:normalViewPr>
  <p:slideViewPr>
    <p:cSldViewPr snapToGrid="0" showGuides="1">
      <p:cViewPr varScale="1">
        <p:scale>
          <a:sx n="81" d="100"/>
          <a:sy n="81" d="100"/>
        </p:scale>
        <p:origin x="774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91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4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6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8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0" y="5210963"/>
            <a:ext cx="181356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67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8">
            <a:extLst>
              <a:ext uri="{FF2B5EF4-FFF2-40B4-BE49-F238E27FC236}">
                <a16:creationId xmlns:a16="http://schemas.microsoft.com/office/drawing/2014/main" id="{C6E48CAB-F1C0-4E71-9686-C02A967E92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182" y="4014522"/>
            <a:ext cx="118211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35" name="Text Placeholder 50">
            <a:extLst>
              <a:ext uri="{FF2B5EF4-FFF2-40B4-BE49-F238E27FC236}">
                <a16:creationId xmlns:a16="http://schemas.microsoft.com/office/drawing/2014/main" id="{7C226081-D459-4A68-9B23-0C804E6A63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C32AE455-05F0-44FA-98C4-73D9C60DF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39103" y="4014522"/>
            <a:ext cx="1208897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3C3FB663-073E-458E-A31A-B15112A0D37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1332113-C9A3-4B1F-A973-C30104497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2202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CDAC2DE8-0B23-47D4-A121-018184C5D2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AE8613EE-32F0-4251-809B-6B9907E226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04944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6E9683DA-61F6-48A0-9453-C03FB97940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53C09CD9-E6F6-4AA3-968A-491D1568E7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55230" y="4014522"/>
            <a:ext cx="1181099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4457D5F2-D7AE-44A9-847A-D20086BCCC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4FBE8211-41BE-41C2-B826-94FD55BC0A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8151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18C75666-F3E0-4AD7-8C05-FEFFEAE1D10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66478F13-D9B8-4439-9B08-804CD6848EB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32107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08844405-957A-4970-A2B6-D161FED665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6F067D31-AE61-48F0-A497-1908DC77F0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03992" y="4014522"/>
            <a:ext cx="1181098" cy="302186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5B4A526A-A40E-4B7D-94EC-5FDCAD2EAD8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78"/>
            <a:ext cx="1182118" cy="1183101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67390-01C5-4A4E-AF7F-79E8DB2B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957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 userDrawn="1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4742123-85C4-4775-80AC-721BD7C16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006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1001174-581F-41A6-864B-D3BE932C2E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006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2B649793-2AFC-43EE-8172-0EAB326F11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7454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Text Placeholder 50">
            <a:extLst>
              <a:ext uri="{FF2B5EF4-FFF2-40B4-BE49-F238E27FC236}">
                <a16:creationId xmlns:a16="http://schemas.microsoft.com/office/drawing/2014/main" id="{5B27745F-27CA-45D0-BE8E-A9C3B168F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454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8">
            <a:extLst>
              <a:ext uri="{FF2B5EF4-FFF2-40B4-BE49-F238E27FC236}">
                <a16:creationId xmlns:a16="http://schemas.microsoft.com/office/drawing/2014/main" id="{58782C77-F426-4586-AF09-D07E1E8737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7900" y="1776098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Text Placeholder 50">
            <a:extLst>
              <a:ext uri="{FF2B5EF4-FFF2-40B4-BE49-F238E27FC236}">
                <a16:creationId xmlns:a16="http://schemas.microsoft.com/office/drawing/2014/main" id="{E04DA729-6A59-4BC5-8955-DF4D12F125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7900" y="2111375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F6AF03D4-E441-4447-876C-A1B030223E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06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7" name="Text Placeholder 50">
            <a:extLst>
              <a:ext uri="{FF2B5EF4-FFF2-40B4-BE49-F238E27FC236}">
                <a16:creationId xmlns:a16="http://schemas.microsoft.com/office/drawing/2014/main" id="{679D428E-9700-4E19-8364-70006C3E7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8006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5B64A0D9-EA5C-4EC1-981A-0FD223A62F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7454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9" name="Text Placeholder 50">
            <a:extLst>
              <a:ext uri="{FF2B5EF4-FFF2-40B4-BE49-F238E27FC236}">
                <a16:creationId xmlns:a16="http://schemas.microsoft.com/office/drawing/2014/main" id="{7F9CD6F4-7AEE-42A4-B26D-96BE3E9003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454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8">
            <a:extLst>
              <a:ext uri="{FF2B5EF4-FFF2-40B4-BE49-F238E27FC236}">
                <a16:creationId xmlns:a16="http://schemas.microsoft.com/office/drawing/2014/main" id="{82EA5B58-66CC-4197-BAC3-D0A39558DB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97900" y="2914739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1" name="Text Placeholder 50">
            <a:extLst>
              <a:ext uri="{FF2B5EF4-FFF2-40B4-BE49-F238E27FC236}">
                <a16:creationId xmlns:a16="http://schemas.microsoft.com/office/drawing/2014/main" id="{B76C47B4-A585-4CAC-933A-2E6D1938D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697900" y="3254810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8">
            <a:extLst>
              <a:ext uri="{FF2B5EF4-FFF2-40B4-BE49-F238E27FC236}">
                <a16:creationId xmlns:a16="http://schemas.microsoft.com/office/drawing/2014/main" id="{563D0C18-5125-4D0F-B46D-76AE182B3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06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50">
            <a:extLst>
              <a:ext uri="{FF2B5EF4-FFF2-40B4-BE49-F238E27FC236}">
                <a16:creationId xmlns:a16="http://schemas.microsoft.com/office/drawing/2014/main" id="{10634501-CE83-42B9-8572-5C6B737108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8006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8">
            <a:extLst>
              <a:ext uri="{FF2B5EF4-FFF2-40B4-BE49-F238E27FC236}">
                <a16:creationId xmlns:a16="http://schemas.microsoft.com/office/drawing/2014/main" id="{54844B85-1B28-4340-AA8C-10A0C2A36C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7454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50">
            <a:extLst>
              <a:ext uri="{FF2B5EF4-FFF2-40B4-BE49-F238E27FC236}">
                <a16:creationId xmlns:a16="http://schemas.microsoft.com/office/drawing/2014/main" id="{31BB84F0-3823-46DB-BCEF-5EF3F8E680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7454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8">
            <a:extLst>
              <a:ext uri="{FF2B5EF4-FFF2-40B4-BE49-F238E27FC236}">
                <a16:creationId xmlns:a16="http://schemas.microsoft.com/office/drawing/2014/main" id="{D4D4EE7B-E029-47B3-BC18-D53E810711C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97900" y="4057987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50">
            <a:extLst>
              <a:ext uri="{FF2B5EF4-FFF2-40B4-BE49-F238E27FC236}">
                <a16:creationId xmlns:a16="http://schemas.microsoft.com/office/drawing/2014/main" id="{C088BE45-14DC-4551-A5FC-93D0BA9918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97900" y="4392591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8">
            <a:extLst>
              <a:ext uri="{FF2B5EF4-FFF2-40B4-BE49-F238E27FC236}">
                <a16:creationId xmlns:a16="http://schemas.microsoft.com/office/drawing/2014/main" id="{120E072F-4FF5-422F-B7FD-BE3DF02601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8006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50">
            <a:extLst>
              <a:ext uri="{FF2B5EF4-FFF2-40B4-BE49-F238E27FC236}">
                <a16:creationId xmlns:a16="http://schemas.microsoft.com/office/drawing/2014/main" id="{E73E6162-F4E3-4F6D-BA12-6B5918E23B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006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8">
            <a:extLst>
              <a:ext uri="{FF2B5EF4-FFF2-40B4-BE49-F238E27FC236}">
                <a16:creationId xmlns:a16="http://schemas.microsoft.com/office/drawing/2014/main" id="{C9938F8E-67A2-401C-882C-ED04C7E522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7454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50">
            <a:extLst>
              <a:ext uri="{FF2B5EF4-FFF2-40B4-BE49-F238E27FC236}">
                <a16:creationId xmlns:a16="http://schemas.microsoft.com/office/drawing/2014/main" id="{E683DBE3-DCA5-4538-A253-E60ED2C4B6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454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8">
            <a:extLst>
              <a:ext uri="{FF2B5EF4-FFF2-40B4-BE49-F238E27FC236}">
                <a16:creationId xmlns:a16="http://schemas.microsoft.com/office/drawing/2014/main" id="{6F8B9E2C-BE06-4536-A348-4640A2DA1B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97900" y="5231920"/>
            <a:ext cx="2159000" cy="30218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3" name="Text Placeholder 50">
            <a:extLst>
              <a:ext uri="{FF2B5EF4-FFF2-40B4-BE49-F238E27FC236}">
                <a16:creationId xmlns:a16="http://schemas.microsoft.com/office/drawing/2014/main" id="{B9A57CE7-FAE2-490F-A8F8-402B5F3A744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697900" y="5566524"/>
            <a:ext cx="2179637" cy="7064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1859-7CC8-480B-BA0E-18BB16B3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1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4" userDrawn="1">
          <p15:clr>
            <a:srgbClr val="FBAE40"/>
          </p15:clr>
        </p15:guide>
        <p15:guide id="2" pos="5112">
          <p15:clr>
            <a:srgbClr val="FBAE40"/>
          </p15:clr>
        </p15:guide>
        <p15:guide id="4" pos="5256">
          <p15:clr>
            <a:srgbClr val="5ACBF0"/>
          </p15:clr>
        </p15:guide>
        <p15:guide id="5" pos="4968" userDrawn="1">
          <p15:clr>
            <a:srgbClr val="5ACBF0"/>
          </p15:clr>
        </p15:guide>
        <p15:guide id="6" pos="2688" userDrawn="1">
          <p15:clr>
            <a:srgbClr val="5ACBF0"/>
          </p15:clr>
        </p15:guide>
        <p15:guide id="7" pos="2400" userDrawn="1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6309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9280" y="6356350"/>
            <a:ext cx="593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4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70" r:id="rId3"/>
  </p:sldLayoutIdLst>
  <p:txStyles>
    <p:titleStyle>
      <a:lvl1pPr algn="ctr" defTabSz="914400" rtl="0" eaLnBrk="1" latinLnBrk="0" hangingPunct="1">
        <a:lnSpc>
          <a:spcPct val="90000"/>
        </a:lnSpc>
        <a:spcBef>
          <a:spcPts val="100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SLEY.MORTER@HCPS.NET" TargetMode="External"/><Relationship Id="rId2" Type="http://schemas.openxmlformats.org/officeDocument/2006/relationships/hyperlink" Target="MORTERBOARD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145FB58-4819-0242-A564-B02C206D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199"/>
            <a:ext cx="11731752" cy="1007163"/>
          </a:xfrm>
        </p:spPr>
        <p:txBody>
          <a:bodyPr/>
          <a:lstStyle/>
          <a:p>
            <a:r>
              <a:rPr lang="en-US" dirty="0"/>
              <a:t>How to help Your Teen transition to RHSIB</a:t>
            </a:r>
            <a:br>
              <a:rPr lang="en-US" dirty="0"/>
            </a:br>
            <a:r>
              <a:rPr lang="en-US" sz="2000" dirty="0"/>
              <a:t>Beyond getting involved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F7627F-B11C-E34D-A279-80F4681618B2}"/>
              </a:ext>
            </a:extLst>
          </p:cNvPr>
          <p:cNvSpPr txBox="1"/>
          <p:nvPr/>
        </p:nvSpPr>
        <p:spPr>
          <a:xfrm>
            <a:off x="1366887" y="1555423"/>
            <a:ext cx="9888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PowerPoint and many referenced links can be found on</a:t>
            </a:r>
          </a:p>
          <a:p>
            <a:pPr algn="ctr"/>
            <a:r>
              <a:rPr lang="en-US" dirty="0">
                <a:hlinkClick r:id="rId2" action="ppaction://hlinkfile"/>
              </a:rPr>
              <a:t>MORTERBOARD.COM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597459-8695-ED5F-95A5-92986945356D}"/>
              </a:ext>
            </a:extLst>
          </p:cNvPr>
          <p:cNvSpPr txBox="1"/>
          <p:nvPr/>
        </p:nvSpPr>
        <p:spPr>
          <a:xfrm>
            <a:off x="2090057" y="2850078"/>
            <a:ext cx="8668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PRESENTER:  LESLEY MORTER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SCHOOL COUNSELOR</a:t>
            </a: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LESLEY.MORTER@HCPS.NET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15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15C901-039D-4058-80C7-5ABA400CDB06}"/>
              </a:ext>
            </a:extLst>
          </p:cNvPr>
          <p:cNvSpPr/>
          <p:nvPr/>
        </p:nvSpPr>
        <p:spPr>
          <a:xfrm>
            <a:off x="4279505" y="2661651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6DA334-7569-42CB-95CD-419F4AC26092}"/>
              </a:ext>
            </a:extLst>
          </p:cNvPr>
          <p:cNvSpPr/>
          <p:nvPr/>
        </p:nvSpPr>
        <p:spPr>
          <a:xfrm>
            <a:off x="6578655" y="2661651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8E2964-D9A5-4A16-8604-F04921C189EB}"/>
              </a:ext>
            </a:extLst>
          </p:cNvPr>
          <p:cNvSpPr/>
          <p:nvPr/>
        </p:nvSpPr>
        <p:spPr>
          <a:xfrm>
            <a:off x="8877806" y="2661651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3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17936A-EE2B-4C30-A31C-496282D48B87}"/>
              </a:ext>
            </a:extLst>
          </p:cNvPr>
          <p:cNvSpPr/>
          <p:nvPr/>
        </p:nvSpPr>
        <p:spPr>
          <a:xfrm>
            <a:off x="1980355" y="2661651"/>
            <a:ext cx="1160580" cy="11605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23" name="Freeform: Shape 22" descr="timeline ">
            <a:extLst>
              <a:ext uri="{FF2B5EF4-FFF2-40B4-BE49-F238E27FC236}">
                <a16:creationId xmlns:a16="http://schemas.microsoft.com/office/drawing/2014/main" id="{7889103E-B405-4427-BC20-A3CA893D099A}"/>
              </a:ext>
            </a:extLst>
          </p:cNvPr>
          <p:cNvSpPr/>
          <p:nvPr/>
        </p:nvSpPr>
        <p:spPr>
          <a:xfrm flipH="1" flipV="1">
            <a:off x="1392439" y="2020391"/>
            <a:ext cx="9252295" cy="2410190"/>
          </a:xfrm>
          <a:custGeom>
            <a:avLst/>
            <a:gdLst>
              <a:gd name="connsiteX0" fmla="*/ 1192508 w 9252295"/>
              <a:gd name="connsiteY0" fmla="*/ 2410190 h 2410190"/>
              <a:gd name="connsiteX1" fmla="*/ 0 w 9252295"/>
              <a:gd name="connsiteY1" fmla="*/ 1217682 h 2410190"/>
              <a:gd name="connsiteX2" fmla="*/ 1107 w 9252295"/>
              <a:gd name="connsiteY2" fmla="*/ 1206703 h 2410190"/>
              <a:gd name="connsiteX3" fmla="*/ 96158 w 9252295"/>
              <a:gd name="connsiteY3" fmla="*/ 1206703 h 2410190"/>
              <a:gd name="connsiteX4" fmla="*/ 95051 w 9252295"/>
              <a:gd name="connsiteY4" fmla="*/ 1217682 h 2410190"/>
              <a:gd name="connsiteX5" fmla="*/ 1192508 w 9252295"/>
              <a:gd name="connsiteY5" fmla="*/ 2315139 h 2410190"/>
              <a:gd name="connsiteX6" fmla="*/ 2289965 w 9252295"/>
              <a:gd name="connsiteY6" fmla="*/ 1217682 h 2410190"/>
              <a:gd name="connsiteX7" fmla="*/ 2289554 w 9252295"/>
              <a:gd name="connsiteY7" fmla="*/ 1209531 h 2410190"/>
              <a:gd name="connsiteX8" fmla="*/ 2290085 w 9252295"/>
              <a:gd name="connsiteY8" fmla="*/ 1209531 h 2410190"/>
              <a:gd name="connsiteX9" fmla="*/ 2295831 w 9252295"/>
              <a:gd name="connsiteY9" fmla="*/ 1095755 h 2410190"/>
              <a:gd name="connsiteX10" fmla="*/ 3482182 w 9252295"/>
              <a:gd name="connsiteY10" fmla="*/ 25174 h 2410190"/>
              <a:gd name="connsiteX11" fmla="*/ 4668533 w 9252295"/>
              <a:gd name="connsiteY11" fmla="*/ 1095755 h 2410190"/>
              <a:gd name="connsiteX12" fmla="*/ 4674278 w 9252295"/>
              <a:gd name="connsiteY12" fmla="*/ 1209531 h 2410190"/>
              <a:gd name="connsiteX13" fmla="*/ 4673516 w 9252295"/>
              <a:gd name="connsiteY13" fmla="*/ 1209531 h 2410190"/>
              <a:gd name="connsiteX14" fmla="*/ 4678322 w 9252295"/>
              <a:gd name="connsiteY14" fmla="*/ 1304717 h 2410190"/>
              <a:gd name="connsiteX15" fmla="*/ 5770114 w 9252295"/>
              <a:gd name="connsiteY15" fmla="*/ 2289966 h 2410190"/>
              <a:gd name="connsiteX16" fmla="*/ 6861904 w 9252295"/>
              <a:gd name="connsiteY16" fmla="*/ 1304717 h 2410190"/>
              <a:gd name="connsiteX17" fmla="*/ 6867159 w 9252295"/>
              <a:gd name="connsiteY17" fmla="*/ 1200660 h 2410190"/>
              <a:gd name="connsiteX18" fmla="*/ 6867690 w 9252295"/>
              <a:gd name="connsiteY18" fmla="*/ 1200660 h 2410190"/>
              <a:gd name="connsiteX19" fmla="*/ 6867279 w 9252295"/>
              <a:gd name="connsiteY19" fmla="*/ 1192508 h 2410190"/>
              <a:gd name="connsiteX20" fmla="*/ 8059787 w 9252295"/>
              <a:gd name="connsiteY20" fmla="*/ 0 h 2410190"/>
              <a:gd name="connsiteX21" fmla="*/ 9252295 w 9252295"/>
              <a:gd name="connsiteY21" fmla="*/ 1192508 h 2410190"/>
              <a:gd name="connsiteX22" fmla="*/ 9251964 w 9252295"/>
              <a:gd name="connsiteY22" fmla="*/ 1195794 h 2410190"/>
              <a:gd name="connsiteX23" fmla="*/ 9156913 w 9252295"/>
              <a:gd name="connsiteY23" fmla="*/ 1195794 h 2410190"/>
              <a:gd name="connsiteX24" fmla="*/ 9157244 w 9252295"/>
              <a:gd name="connsiteY24" fmla="*/ 1192508 h 2410190"/>
              <a:gd name="connsiteX25" fmla="*/ 8059787 w 9252295"/>
              <a:gd name="connsiteY25" fmla="*/ 95051 h 2410190"/>
              <a:gd name="connsiteX26" fmla="*/ 6962330 w 9252295"/>
              <a:gd name="connsiteY26" fmla="*/ 1192508 h 2410190"/>
              <a:gd name="connsiteX27" fmla="*/ 6962741 w 9252295"/>
              <a:gd name="connsiteY27" fmla="*/ 1200660 h 2410190"/>
              <a:gd name="connsiteX28" fmla="*/ 6962209 w 9252295"/>
              <a:gd name="connsiteY28" fmla="*/ 1200660 h 2410190"/>
              <a:gd name="connsiteX29" fmla="*/ 6956464 w 9252295"/>
              <a:gd name="connsiteY29" fmla="*/ 1314435 h 2410190"/>
              <a:gd name="connsiteX30" fmla="*/ 5770114 w 9252295"/>
              <a:gd name="connsiteY30" fmla="*/ 2385016 h 2410190"/>
              <a:gd name="connsiteX31" fmla="*/ 4583763 w 9252295"/>
              <a:gd name="connsiteY31" fmla="*/ 1314435 h 2410190"/>
              <a:gd name="connsiteX32" fmla="*/ 4578017 w 9252295"/>
              <a:gd name="connsiteY32" fmla="*/ 1200660 h 2410190"/>
              <a:gd name="connsiteX33" fmla="*/ 4578780 w 9252295"/>
              <a:gd name="connsiteY33" fmla="*/ 1200660 h 2410190"/>
              <a:gd name="connsiteX34" fmla="*/ 4573974 w 9252295"/>
              <a:gd name="connsiteY34" fmla="*/ 1105474 h 2410190"/>
              <a:gd name="connsiteX35" fmla="*/ 3482182 w 9252295"/>
              <a:gd name="connsiteY35" fmla="*/ 120225 h 2410190"/>
              <a:gd name="connsiteX36" fmla="*/ 2390391 w 9252295"/>
              <a:gd name="connsiteY36" fmla="*/ 1105474 h 2410190"/>
              <a:gd name="connsiteX37" fmla="*/ 2385136 w 9252295"/>
              <a:gd name="connsiteY37" fmla="*/ 1209531 h 2410190"/>
              <a:gd name="connsiteX38" fmla="*/ 2384604 w 9252295"/>
              <a:gd name="connsiteY38" fmla="*/ 1209531 h 2410190"/>
              <a:gd name="connsiteX39" fmla="*/ 2385016 w 9252295"/>
              <a:gd name="connsiteY39" fmla="*/ 1217682 h 2410190"/>
              <a:gd name="connsiteX40" fmla="*/ 1192508 w 9252295"/>
              <a:gd name="connsiteY40" fmla="*/ 2410190 h 24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52295" h="2410190">
                <a:moveTo>
                  <a:pt x="1192508" y="2410190"/>
                </a:moveTo>
                <a:cubicBezTo>
                  <a:pt x="533904" y="2410190"/>
                  <a:pt x="0" y="1876286"/>
                  <a:pt x="0" y="1217682"/>
                </a:cubicBezTo>
                <a:lnTo>
                  <a:pt x="1107" y="1206703"/>
                </a:lnTo>
                <a:lnTo>
                  <a:pt x="96158" y="1206703"/>
                </a:lnTo>
                <a:lnTo>
                  <a:pt x="95051" y="1217682"/>
                </a:lnTo>
                <a:cubicBezTo>
                  <a:pt x="95051" y="1823791"/>
                  <a:pt x="586400" y="2315139"/>
                  <a:pt x="1192508" y="2315139"/>
                </a:cubicBezTo>
                <a:cubicBezTo>
                  <a:pt x="1798616" y="2315139"/>
                  <a:pt x="2289965" y="1823791"/>
                  <a:pt x="2289965" y="1217682"/>
                </a:cubicBezTo>
                <a:lnTo>
                  <a:pt x="2289554" y="1209531"/>
                </a:lnTo>
                <a:lnTo>
                  <a:pt x="2290085" y="1209531"/>
                </a:lnTo>
                <a:lnTo>
                  <a:pt x="2295831" y="1095755"/>
                </a:lnTo>
                <a:cubicBezTo>
                  <a:pt x="2356899" y="494427"/>
                  <a:pt x="2864742" y="25174"/>
                  <a:pt x="3482182" y="25174"/>
                </a:cubicBezTo>
                <a:cubicBezTo>
                  <a:pt x="4099623" y="25174"/>
                  <a:pt x="4607465" y="494427"/>
                  <a:pt x="4668533" y="1095755"/>
                </a:cubicBezTo>
                <a:lnTo>
                  <a:pt x="4674278" y="1209531"/>
                </a:lnTo>
                <a:lnTo>
                  <a:pt x="4673516" y="1209531"/>
                </a:lnTo>
                <a:lnTo>
                  <a:pt x="4678322" y="1304717"/>
                </a:lnTo>
                <a:cubicBezTo>
                  <a:pt x="4734523" y="1858116"/>
                  <a:pt x="5201886" y="2289966"/>
                  <a:pt x="5770114" y="2289966"/>
                </a:cubicBezTo>
                <a:cubicBezTo>
                  <a:pt x="6338340" y="2289966"/>
                  <a:pt x="6805704" y="1858116"/>
                  <a:pt x="6861904" y="1304717"/>
                </a:cubicBezTo>
                <a:lnTo>
                  <a:pt x="6867159" y="1200660"/>
                </a:lnTo>
                <a:lnTo>
                  <a:pt x="6867690" y="1200660"/>
                </a:lnTo>
                <a:lnTo>
                  <a:pt x="6867279" y="1192508"/>
                </a:lnTo>
                <a:cubicBezTo>
                  <a:pt x="6867279" y="533905"/>
                  <a:pt x="7401183" y="0"/>
                  <a:pt x="8059787" y="0"/>
                </a:cubicBezTo>
                <a:cubicBezTo>
                  <a:pt x="8718390" y="0"/>
                  <a:pt x="9252295" y="533905"/>
                  <a:pt x="9252295" y="1192508"/>
                </a:cubicBezTo>
                <a:lnTo>
                  <a:pt x="9251964" y="1195794"/>
                </a:lnTo>
                <a:lnTo>
                  <a:pt x="9156913" y="1195794"/>
                </a:lnTo>
                <a:lnTo>
                  <a:pt x="9157244" y="1192508"/>
                </a:lnTo>
                <a:cubicBezTo>
                  <a:pt x="9157244" y="586400"/>
                  <a:pt x="8665895" y="95051"/>
                  <a:pt x="8059787" y="95051"/>
                </a:cubicBezTo>
                <a:cubicBezTo>
                  <a:pt x="7453679" y="95051"/>
                  <a:pt x="6962330" y="586400"/>
                  <a:pt x="6962330" y="1192508"/>
                </a:cubicBezTo>
                <a:lnTo>
                  <a:pt x="6962741" y="1200660"/>
                </a:lnTo>
                <a:lnTo>
                  <a:pt x="6962209" y="1200660"/>
                </a:lnTo>
                <a:lnTo>
                  <a:pt x="6956464" y="1314435"/>
                </a:lnTo>
                <a:cubicBezTo>
                  <a:pt x="6895396" y="1915764"/>
                  <a:pt x="6387554" y="2385016"/>
                  <a:pt x="5770114" y="2385016"/>
                </a:cubicBezTo>
                <a:cubicBezTo>
                  <a:pt x="5152672" y="2385016"/>
                  <a:pt x="4644831" y="1915764"/>
                  <a:pt x="4583763" y="1314435"/>
                </a:cubicBezTo>
                <a:lnTo>
                  <a:pt x="4578017" y="1200660"/>
                </a:lnTo>
                <a:lnTo>
                  <a:pt x="4578780" y="1200660"/>
                </a:lnTo>
                <a:lnTo>
                  <a:pt x="4573974" y="1105474"/>
                </a:lnTo>
                <a:cubicBezTo>
                  <a:pt x="4517772" y="552075"/>
                  <a:pt x="4050409" y="120225"/>
                  <a:pt x="3482182" y="120225"/>
                </a:cubicBezTo>
                <a:cubicBezTo>
                  <a:pt x="2913956" y="120225"/>
                  <a:pt x="2446592" y="552075"/>
                  <a:pt x="2390391" y="1105474"/>
                </a:cubicBezTo>
                <a:lnTo>
                  <a:pt x="2385136" y="1209531"/>
                </a:lnTo>
                <a:lnTo>
                  <a:pt x="2384604" y="1209531"/>
                </a:lnTo>
                <a:lnTo>
                  <a:pt x="2385016" y="1217682"/>
                </a:lnTo>
                <a:cubicBezTo>
                  <a:pt x="2385016" y="1876286"/>
                  <a:pt x="1851111" y="2410190"/>
                  <a:pt x="1192508" y="2410190"/>
                </a:cubicBezTo>
                <a:close/>
              </a:path>
            </a:pathLst>
          </a:custGeom>
          <a:gradFill flip="none" rotWithShape="1">
            <a:gsLst>
              <a:gs pos="61000">
                <a:srgbClr val="00B0F0"/>
              </a:gs>
              <a:gs pos="39000">
                <a:schemeClr val="accent5"/>
              </a:gs>
              <a:gs pos="18000">
                <a:schemeClr val="accent4"/>
              </a:gs>
              <a:gs pos="92000">
                <a:schemeClr val="accent3"/>
              </a:gs>
            </a:gsLst>
            <a:lin ang="10800000" scaled="0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" name="Oval 1" descr="timeline endpoints">
            <a:extLst>
              <a:ext uri="{FF2B5EF4-FFF2-40B4-BE49-F238E27FC236}">
                <a16:creationId xmlns:a16="http://schemas.microsoft.com/office/drawing/2014/main" id="{81AA7F01-98B3-49CE-A287-1B558536C306}"/>
              </a:ext>
            </a:extLst>
          </p:cNvPr>
          <p:cNvSpPr/>
          <p:nvPr/>
        </p:nvSpPr>
        <p:spPr>
          <a:xfrm>
            <a:off x="1320120" y="3149771"/>
            <a:ext cx="218092" cy="218092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 descr="timeline endpoints">
            <a:extLst>
              <a:ext uri="{FF2B5EF4-FFF2-40B4-BE49-F238E27FC236}">
                <a16:creationId xmlns:a16="http://schemas.microsoft.com/office/drawing/2014/main" id="{491CCD59-030F-4F79-9A33-EBC86A2EC9FE}"/>
              </a:ext>
            </a:extLst>
          </p:cNvPr>
          <p:cNvSpPr/>
          <p:nvPr/>
        </p:nvSpPr>
        <p:spPr>
          <a:xfrm>
            <a:off x="10480529" y="3149771"/>
            <a:ext cx="218092" cy="218092"/>
          </a:xfrm>
          <a:prstGeom prst="ellipse">
            <a:avLst/>
          </a:prstGeom>
          <a:solidFill>
            <a:srgbClr val="20A472"/>
          </a:solidFill>
          <a:ln w="76200">
            <a:solidFill>
              <a:srgbClr val="20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A472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6086B1F-4F6D-4493-AE84-2520E9364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MINDSET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44816B-378D-41B5-84D7-39CECE2E45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EFC63F8-23B1-4F22-9868-15EB446170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5A6A695-5271-4895-88EF-663A3F593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0472" y="4817717"/>
            <a:ext cx="2492870" cy="393246"/>
          </a:xfrm>
        </p:spPr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CD04606-2C05-4AC9-9F6C-C0E9EDF1BC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54400" y="4817717"/>
            <a:ext cx="2980400" cy="302186"/>
          </a:xfrm>
        </p:spPr>
        <p:txBody>
          <a:bodyPr/>
          <a:lstStyle/>
          <a:p>
            <a:r>
              <a:rPr lang="en-US" dirty="0"/>
              <a:t>STRESS MANAGEMENT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F28D01B5-A5BC-45A3-8718-13BDC694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SUCCESS ROADMAP</a:t>
            </a:r>
          </a:p>
        </p:txBody>
      </p:sp>
    </p:spTree>
    <p:extLst>
      <p:ext uri="{BB962C8B-B14F-4D97-AF65-F5344CB8AC3E}">
        <p14:creationId xmlns:p14="http://schemas.microsoft.com/office/powerpoint/2010/main" val="42306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 descr="timeline ">
            <a:extLst>
              <a:ext uri="{FF2B5EF4-FFF2-40B4-BE49-F238E27FC236}">
                <a16:creationId xmlns:a16="http://schemas.microsoft.com/office/drawing/2014/main" id="{8D4775DE-A457-470F-9215-52C254BEA12F}"/>
              </a:ext>
            </a:extLst>
          </p:cNvPr>
          <p:cNvSpPr/>
          <p:nvPr/>
        </p:nvSpPr>
        <p:spPr>
          <a:xfrm rot="10800000" flipV="1">
            <a:off x="1733797" y="2233553"/>
            <a:ext cx="8098972" cy="1392649"/>
          </a:xfrm>
          <a:custGeom>
            <a:avLst/>
            <a:gdLst>
              <a:gd name="connsiteX0" fmla="*/ 1450750 w 5658193"/>
              <a:gd name="connsiteY0" fmla="*/ 725607 h 1450763"/>
              <a:gd name="connsiteX1" fmla="*/ 1449830 w 5658193"/>
              <a:gd name="connsiteY1" fmla="*/ 725607 h 1450763"/>
              <a:gd name="connsiteX2" fmla="*/ 1449806 w 5658193"/>
              <a:gd name="connsiteY2" fmla="*/ 725382 h 1450763"/>
              <a:gd name="connsiteX3" fmla="*/ 1449830 w 5658193"/>
              <a:gd name="connsiteY3" fmla="*/ 725157 h 1450763"/>
              <a:gd name="connsiteX4" fmla="*/ 1402870 w 5658193"/>
              <a:gd name="connsiteY4" fmla="*/ 725157 h 1450763"/>
              <a:gd name="connsiteX5" fmla="*/ 1389130 w 5658193"/>
              <a:gd name="connsiteY5" fmla="*/ 588840 h 1450763"/>
              <a:gd name="connsiteX6" fmla="*/ 725382 w 5658193"/>
              <a:gd name="connsiteY6" fmla="*/ 47869 h 1450763"/>
              <a:gd name="connsiteX7" fmla="*/ 47868 w 5658193"/>
              <a:gd name="connsiteY7" fmla="*/ 725382 h 1450763"/>
              <a:gd name="connsiteX8" fmla="*/ 47890 w 5658193"/>
              <a:gd name="connsiteY8" fmla="*/ 725607 h 1450763"/>
              <a:gd name="connsiteX9" fmla="*/ 10 w 5658193"/>
              <a:gd name="connsiteY9" fmla="*/ 725607 h 1450763"/>
              <a:gd name="connsiteX10" fmla="*/ 0 w 5658193"/>
              <a:gd name="connsiteY10" fmla="*/ 725382 h 1450763"/>
              <a:gd name="connsiteX11" fmla="*/ 725382 w 5658193"/>
              <a:gd name="connsiteY11" fmla="*/ 1 h 1450763"/>
              <a:gd name="connsiteX12" fmla="*/ 1450762 w 5658193"/>
              <a:gd name="connsiteY12" fmla="*/ 725382 h 1450763"/>
              <a:gd name="connsiteX13" fmla="*/ 4932812 w 5658193"/>
              <a:gd name="connsiteY13" fmla="*/ 1450762 h 1450763"/>
              <a:gd name="connsiteX14" fmla="*/ 4207431 w 5658193"/>
              <a:gd name="connsiteY14" fmla="*/ 725381 h 1450763"/>
              <a:gd name="connsiteX15" fmla="*/ 4207442 w 5658193"/>
              <a:gd name="connsiteY15" fmla="*/ 725156 h 1450763"/>
              <a:gd name="connsiteX16" fmla="*/ 4208363 w 5658193"/>
              <a:gd name="connsiteY16" fmla="*/ 725156 h 1450763"/>
              <a:gd name="connsiteX17" fmla="*/ 4208386 w 5658193"/>
              <a:gd name="connsiteY17" fmla="*/ 725381 h 1450763"/>
              <a:gd name="connsiteX18" fmla="*/ 4208363 w 5658193"/>
              <a:gd name="connsiteY18" fmla="*/ 725606 h 1450763"/>
              <a:gd name="connsiteX19" fmla="*/ 4255322 w 5658193"/>
              <a:gd name="connsiteY19" fmla="*/ 725606 h 1450763"/>
              <a:gd name="connsiteX20" fmla="*/ 4269064 w 5658193"/>
              <a:gd name="connsiteY20" fmla="*/ 861924 h 1450763"/>
              <a:gd name="connsiteX21" fmla="*/ 4932812 w 5658193"/>
              <a:gd name="connsiteY21" fmla="*/ 1402894 h 1450763"/>
              <a:gd name="connsiteX22" fmla="*/ 5610325 w 5658193"/>
              <a:gd name="connsiteY22" fmla="*/ 725381 h 1450763"/>
              <a:gd name="connsiteX23" fmla="*/ 5610302 w 5658193"/>
              <a:gd name="connsiteY23" fmla="*/ 725156 h 1450763"/>
              <a:gd name="connsiteX24" fmla="*/ 5658182 w 5658193"/>
              <a:gd name="connsiteY24" fmla="*/ 725156 h 1450763"/>
              <a:gd name="connsiteX25" fmla="*/ 5658193 w 5658193"/>
              <a:gd name="connsiteY25" fmla="*/ 725381 h 1450763"/>
              <a:gd name="connsiteX26" fmla="*/ 4932812 w 5658193"/>
              <a:gd name="connsiteY26" fmla="*/ 1450762 h 1450763"/>
              <a:gd name="connsiteX27" fmla="*/ 2127320 w 5658193"/>
              <a:gd name="connsiteY27" fmla="*/ 1450763 h 1450763"/>
              <a:gd name="connsiteX28" fmla="*/ 1401938 w 5658193"/>
              <a:gd name="connsiteY28" fmla="*/ 725382 h 1450763"/>
              <a:gd name="connsiteX29" fmla="*/ 1401950 w 5658193"/>
              <a:gd name="connsiteY29" fmla="*/ 725157 h 1450763"/>
              <a:gd name="connsiteX30" fmla="*/ 1402870 w 5658193"/>
              <a:gd name="connsiteY30" fmla="*/ 725157 h 1450763"/>
              <a:gd name="connsiteX31" fmla="*/ 1402894 w 5658193"/>
              <a:gd name="connsiteY31" fmla="*/ 725382 h 1450763"/>
              <a:gd name="connsiteX32" fmla="*/ 1402870 w 5658193"/>
              <a:gd name="connsiteY32" fmla="*/ 725607 h 1450763"/>
              <a:gd name="connsiteX33" fmla="*/ 1449830 w 5658193"/>
              <a:gd name="connsiteY33" fmla="*/ 725607 h 1450763"/>
              <a:gd name="connsiteX34" fmla="*/ 1463572 w 5658193"/>
              <a:gd name="connsiteY34" fmla="*/ 861925 h 1450763"/>
              <a:gd name="connsiteX35" fmla="*/ 2127320 w 5658193"/>
              <a:gd name="connsiteY35" fmla="*/ 1402895 h 1450763"/>
              <a:gd name="connsiteX36" fmla="*/ 2804833 w 5658193"/>
              <a:gd name="connsiteY36" fmla="*/ 725382 h 1450763"/>
              <a:gd name="connsiteX37" fmla="*/ 2804810 w 5658193"/>
              <a:gd name="connsiteY37" fmla="*/ 725157 h 1450763"/>
              <a:gd name="connsiteX38" fmla="*/ 2805515 w 5658193"/>
              <a:gd name="connsiteY38" fmla="*/ 725157 h 1450763"/>
              <a:gd name="connsiteX39" fmla="*/ 2820229 w 5658193"/>
              <a:gd name="connsiteY39" fmla="*/ 579192 h 1450763"/>
              <a:gd name="connsiteX40" fmla="*/ 3530873 w 5658193"/>
              <a:gd name="connsiteY40" fmla="*/ 0 h 1450763"/>
              <a:gd name="connsiteX41" fmla="*/ 4256254 w 5658193"/>
              <a:gd name="connsiteY41" fmla="*/ 725381 h 1450763"/>
              <a:gd name="connsiteX42" fmla="*/ 4256243 w 5658193"/>
              <a:gd name="connsiteY42" fmla="*/ 725606 h 1450763"/>
              <a:gd name="connsiteX43" fmla="*/ 4255322 w 5658193"/>
              <a:gd name="connsiteY43" fmla="*/ 725606 h 1450763"/>
              <a:gd name="connsiteX44" fmla="*/ 4255299 w 5658193"/>
              <a:gd name="connsiteY44" fmla="*/ 725381 h 1450763"/>
              <a:gd name="connsiteX45" fmla="*/ 4255322 w 5658193"/>
              <a:gd name="connsiteY45" fmla="*/ 725156 h 1450763"/>
              <a:gd name="connsiteX46" fmla="*/ 4208363 w 5658193"/>
              <a:gd name="connsiteY46" fmla="*/ 725156 h 1450763"/>
              <a:gd name="connsiteX47" fmla="*/ 4194621 w 5658193"/>
              <a:gd name="connsiteY47" fmla="*/ 588839 h 1450763"/>
              <a:gd name="connsiteX48" fmla="*/ 3530873 w 5658193"/>
              <a:gd name="connsiteY48" fmla="*/ 47868 h 1450763"/>
              <a:gd name="connsiteX49" fmla="*/ 2853360 w 5658193"/>
              <a:gd name="connsiteY49" fmla="*/ 725381 h 1450763"/>
              <a:gd name="connsiteX50" fmla="*/ 2853383 w 5658193"/>
              <a:gd name="connsiteY50" fmla="*/ 725606 h 1450763"/>
              <a:gd name="connsiteX51" fmla="*/ 2852678 w 5658193"/>
              <a:gd name="connsiteY51" fmla="*/ 725606 h 1450763"/>
              <a:gd name="connsiteX52" fmla="*/ 2837964 w 5658193"/>
              <a:gd name="connsiteY52" fmla="*/ 871572 h 1450763"/>
              <a:gd name="connsiteX53" fmla="*/ 2127320 w 5658193"/>
              <a:gd name="connsiteY53" fmla="*/ 1450763 h 145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658193" h="1450763">
                <a:moveTo>
                  <a:pt x="1450750" y="725607"/>
                </a:moveTo>
                <a:lnTo>
                  <a:pt x="1449830" y="725607"/>
                </a:lnTo>
                <a:lnTo>
                  <a:pt x="1449806" y="725382"/>
                </a:lnTo>
                <a:lnTo>
                  <a:pt x="1449830" y="725157"/>
                </a:lnTo>
                <a:lnTo>
                  <a:pt x="1402870" y="725157"/>
                </a:lnTo>
                <a:lnTo>
                  <a:pt x="1389130" y="588840"/>
                </a:lnTo>
                <a:cubicBezTo>
                  <a:pt x="1325954" y="280108"/>
                  <a:pt x="1052790" y="47869"/>
                  <a:pt x="725382" y="47869"/>
                </a:cubicBezTo>
                <a:cubicBezTo>
                  <a:pt x="351202" y="47869"/>
                  <a:pt x="47868" y="351202"/>
                  <a:pt x="47868" y="725382"/>
                </a:cubicBezTo>
                <a:lnTo>
                  <a:pt x="47890" y="725607"/>
                </a:lnTo>
                <a:lnTo>
                  <a:pt x="10" y="725607"/>
                </a:lnTo>
                <a:lnTo>
                  <a:pt x="0" y="725382"/>
                </a:lnTo>
                <a:cubicBezTo>
                  <a:pt x="0" y="324765"/>
                  <a:pt x="324764" y="1"/>
                  <a:pt x="725382" y="1"/>
                </a:cubicBezTo>
                <a:cubicBezTo>
                  <a:pt x="1125998" y="1"/>
                  <a:pt x="1450762" y="324765"/>
                  <a:pt x="1450762" y="725382"/>
                </a:cubicBezTo>
                <a:close/>
                <a:moveTo>
                  <a:pt x="4932812" y="1450762"/>
                </a:moveTo>
                <a:cubicBezTo>
                  <a:pt x="4532195" y="1450762"/>
                  <a:pt x="4207431" y="1125998"/>
                  <a:pt x="4207431" y="725381"/>
                </a:cubicBezTo>
                <a:lnTo>
                  <a:pt x="4207442" y="725156"/>
                </a:lnTo>
                <a:lnTo>
                  <a:pt x="4208363" y="725156"/>
                </a:lnTo>
                <a:lnTo>
                  <a:pt x="4208386" y="725381"/>
                </a:lnTo>
                <a:lnTo>
                  <a:pt x="4208363" y="725606"/>
                </a:lnTo>
                <a:lnTo>
                  <a:pt x="4255322" y="725606"/>
                </a:lnTo>
                <a:lnTo>
                  <a:pt x="4269064" y="861924"/>
                </a:lnTo>
                <a:cubicBezTo>
                  <a:pt x="4332239" y="1170655"/>
                  <a:pt x="4605404" y="1402894"/>
                  <a:pt x="4932812" y="1402894"/>
                </a:cubicBezTo>
                <a:cubicBezTo>
                  <a:pt x="5306992" y="1402894"/>
                  <a:pt x="5610325" y="1099561"/>
                  <a:pt x="5610325" y="725381"/>
                </a:cubicBezTo>
                <a:lnTo>
                  <a:pt x="5610302" y="725156"/>
                </a:lnTo>
                <a:lnTo>
                  <a:pt x="5658182" y="725156"/>
                </a:lnTo>
                <a:lnTo>
                  <a:pt x="5658193" y="725381"/>
                </a:lnTo>
                <a:cubicBezTo>
                  <a:pt x="5658193" y="1125998"/>
                  <a:pt x="5333429" y="1450762"/>
                  <a:pt x="4932812" y="1450762"/>
                </a:cubicBezTo>
                <a:close/>
                <a:moveTo>
                  <a:pt x="2127320" y="1450763"/>
                </a:moveTo>
                <a:cubicBezTo>
                  <a:pt x="1726703" y="1450763"/>
                  <a:pt x="1401938" y="1125999"/>
                  <a:pt x="1401938" y="725382"/>
                </a:cubicBezTo>
                <a:lnTo>
                  <a:pt x="1401950" y="725157"/>
                </a:lnTo>
                <a:lnTo>
                  <a:pt x="1402870" y="725157"/>
                </a:lnTo>
                <a:lnTo>
                  <a:pt x="1402894" y="725382"/>
                </a:lnTo>
                <a:lnTo>
                  <a:pt x="1402870" y="725607"/>
                </a:lnTo>
                <a:lnTo>
                  <a:pt x="1449830" y="725607"/>
                </a:lnTo>
                <a:lnTo>
                  <a:pt x="1463572" y="861925"/>
                </a:lnTo>
                <a:cubicBezTo>
                  <a:pt x="1526746" y="1170656"/>
                  <a:pt x="1799912" y="1402895"/>
                  <a:pt x="2127320" y="1402895"/>
                </a:cubicBezTo>
                <a:cubicBezTo>
                  <a:pt x="2501500" y="1402895"/>
                  <a:pt x="2804833" y="1099562"/>
                  <a:pt x="2804833" y="725382"/>
                </a:cubicBezTo>
                <a:lnTo>
                  <a:pt x="2804810" y="725157"/>
                </a:lnTo>
                <a:lnTo>
                  <a:pt x="2805515" y="725157"/>
                </a:lnTo>
                <a:lnTo>
                  <a:pt x="2820229" y="579192"/>
                </a:lnTo>
                <a:cubicBezTo>
                  <a:pt x="2887868" y="248648"/>
                  <a:pt x="3180333" y="0"/>
                  <a:pt x="3530873" y="0"/>
                </a:cubicBezTo>
                <a:cubicBezTo>
                  <a:pt x="3931490" y="0"/>
                  <a:pt x="4256254" y="324764"/>
                  <a:pt x="4256254" y="725381"/>
                </a:cubicBezTo>
                <a:lnTo>
                  <a:pt x="4256243" y="725606"/>
                </a:lnTo>
                <a:lnTo>
                  <a:pt x="4255322" y="725606"/>
                </a:lnTo>
                <a:lnTo>
                  <a:pt x="4255299" y="725381"/>
                </a:lnTo>
                <a:lnTo>
                  <a:pt x="4255322" y="725156"/>
                </a:lnTo>
                <a:lnTo>
                  <a:pt x="4208363" y="725156"/>
                </a:lnTo>
                <a:lnTo>
                  <a:pt x="4194621" y="588839"/>
                </a:lnTo>
                <a:cubicBezTo>
                  <a:pt x="4131446" y="280107"/>
                  <a:pt x="3858281" y="47868"/>
                  <a:pt x="3530873" y="47868"/>
                </a:cubicBezTo>
                <a:cubicBezTo>
                  <a:pt x="3156693" y="47868"/>
                  <a:pt x="2853360" y="351201"/>
                  <a:pt x="2853360" y="725381"/>
                </a:cubicBezTo>
                <a:lnTo>
                  <a:pt x="2853383" y="725606"/>
                </a:lnTo>
                <a:lnTo>
                  <a:pt x="2852678" y="725606"/>
                </a:lnTo>
                <a:lnTo>
                  <a:pt x="2837964" y="871572"/>
                </a:lnTo>
                <a:cubicBezTo>
                  <a:pt x="2770325" y="1202116"/>
                  <a:pt x="2477860" y="1450763"/>
                  <a:pt x="2127320" y="1450763"/>
                </a:cubicBezTo>
                <a:close/>
              </a:path>
            </a:pathLst>
          </a:custGeom>
          <a:gradFill>
            <a:gsLst>
              <a:gs pos="66000">
                <a:schemeClr val="accent6"/>
              </a:gs>
              <a:gs pos="42000">
                <a:schemeClr val="accent5"/>
              </a:gs>
              <a:gs pos="8000">
                <a:schemeClr val="accent4"/>
              </a:gs>
              <a:gs pos="90000">
                <a:schemeClr val="accent3"/>
              </a:gs>
            </a:gsLst>
            <a:lin ang="10800000" scaled="0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15C901-039D-4058-80C7-5ABA400CDB06}"/>
              </a:ext>
            </a:extLst>
          </p:cNvPr>
          <p:cNvSpPr/>
          <p:nvPr/>
        </p:nvSpPr>
        <p:spPr>
          <a:xfrm>
            <a:off x="4410509" y="2549154"/>
            <a:ext cx="879845" cy="8798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6DA334-7569-42CB-95CD-419F4AC26092}"/>
              </a:ext>
            </a:extLst>
          </p:cNvPr>
          <p:cNvSpPr/>
          <p:nvPr/>
        </p:nvSpPr>
        <p:spPr>
          <a:xfrm>
            <a:off x="6446369" y="2440695"/>
            <a:ext cx="879845" cy="8798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8E2964-D9A5-4A16-8604-F04921C189EB}"/>
              </a:ext>
            </a:extLst>
          </p:cNvPr>
          <p:cNvSpPr/>
          <p:nvPr/>
        </p:nvSpPr>
        <p:spPr>
          <a:xfrm>
            <a:off x="8393966" y="2571905"/>
            <a:ext cx="879845" cy="8798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W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17936A-EE2B-4C30-A31C-496282D48B87}"/>
              </a:ext>
            </a:extLst>
          </p:cNvPr>
          <p:cNvSpPr/>
          <p:nvPr/>
        </p:nvSpPr>
        <p:spPr>
          <a:xfrm>
            <a:off x="2450430" y="2511907"/>
            <a:ext cx="879845" cy="87984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G</a:t>
            </a:r>
          </a:p>
        </p:txBody>
      </p:sp>
      <p:sp>
        <p:nvSpPr>
          <p:cNvPr id="51" name="Oval 50" descr="timeline endpoints">
            <a:extLst>
              <a:ext uri="{FF2B5EF4-FFF2-40B4-BE49-F238E27FC236}">
                <a16:creationId xmlns:a16="http://schemas.microsoft.com/office/drawing/2014/main" id="{FEB42CF1-3717-49C1-AB83-60AC16555486}"/>
              </a:ext>
            </a:extLst>
          </p:cNvPr>
          <p:cNvSpPr/>
          <p:nvPr/>
        </p:nvSpPr>
        <p:spPr>
          <a:xfrm>
            <a:off x="259701" y="2929878"/>
            <a:ext cx="190273" cy="190273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 descr="timeline endpoints">
            <a:extLst>
              <a:ext uri="{FF2B5EF4-FFF2-40B4-BE49-F238E27FC236}">
                <a16:creationId xmlns:a16="http://schemas.microsoft.com/office/drawing/2014/main" id="{ADA048D0-8338-452D-AF0D-7D6C9C599BD4}"/>
              </a:ext>
            </a:extLst>
          </p:cNvPr>
          <p:cNvSpPr/>
          <p:nvPr/>
        </p:nvSpPr>
        <p:spPr>
          <a:xfrm>
            <a:off x="11253749" y="3120151"/>
            <a:ext cx="180805" cy="1808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24A58D-AA17-4F67-83B7-7CCA21DB5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9071" y="3949420"/>
            <a:ext cx="1182118" cy="302186"/>
          </a:xfrm>
        </p:spPr>
        <p:txBody>
          <a:bodyPr/>
          <a:lstStyle/>
          <a:p>
            <a:pPr algn="ctr"/>
            <a:r>
              <a:rPr lang="en-US" dirty="0"/>
              <a:t>Everything Counts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FF8A845-42A9-4A35-96F2-1B02ED530A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6195" y="4574824"/>
            <a:ext cx="1182118" cy="1854256"/>
          </a:xfrm>
        </p:spPr>
        <p:txBody>
          <a:bodyPr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dirty="0"/>
              <a:t>Participation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dirty="0"/>
              <a:t>Quizzes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dirty="0"/>
              <a:t>Tests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dirty="0"/>
              <a:t>Group Work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dirty="0"/>
              <a:t>Liberal Arts Education – it all matters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C3D9F9-4837-4F86-BA47-07FC8380F1B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131041" y="3964556"/>
            <a:ext cx="1652242" cy="302186"/>
          </a:xfrm>
        </p:spPr>
        <p:txBody>
          <a:bodyPr/>
          <a:lstStyle/>
          <a:p>
            <a:pPr algn="ctr"/>
            <a:r>
              <a:rPr lang="en-US" dirty="0"/>
              <a:t>Growth Mindset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C35B328-B64E-4876-8FF0-5F1BBD21C7C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66103" y="4473883"/>
            <a:ext cx="1182118" cy="1760244"/>
          </a:xfrm>
        </p:spPr>
        <p:txBody>
          <a:bodyPr/>
          <a:lstStyle/>
          <a:p>
            <a:pPr algn="ctr"/>
            <a:r>
              <a:rPr lang="en-US" dirty="0"/>
              <a:t>Learning for long term retrieval is more important than task completion. You are always learning and growing </a:t>
            </a:r>
          </a:p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296BD85-425B-4958-88CA-45CA44C803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45115" y="3938421"/>
            <a:ext cx="1181099" cy="302186"/>
          </a:xfrm>
        </p:spPr>
        <p:txBody>
          <a:bodyPr/>
          <a:lstStyle/>
          <a:p>
            <a:pPr algn="ctr"/>
            <a:r>
              <a:rPr lang="en-US" dirty="0"/>
              <a:t>Start Strong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89F2451-1186-4C3F-A493-A04E51E7B08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44096" y="4486177"/>
            <a:ext cx="1182118" cy="1510862"/>
          </a:xfrm>
        </p:spPr>
        <p:txBody>
          <a:bodyPr/>
          <a:lstStyle/>
          <a:p>
            <a:pPr algn="ctr"/>
            <a:r>
              <a:rPr lang="en-US" dirty="0"/>
              <a:t>Momentum is valuable.  It is easier to maintain a good GPA than it is to repair a poor GPA.  </a:t>
            </a:r>
          </a:p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04DBBF1-EF80-43E1-B3CC-E7287929142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02381" y="3964556"/>
            <a:ext cx="2019518" cy="302186"/>
          </a:xfrm>
        </p:spPr>
        <p:txBody>
          <a:bodyPr/>
          <a:lstStyle/>
          <a:p>
            <a:pPr algn="ctr"/>
            <a:r>
              <a:rPr lang="en-US" dirty="0"/>
              <a:t>No </a:t>
            </a:r>
            <a:r>
              <a:rPr lang="en-US" dirty="0" err="1"/>
              <a:t>Stinkin</a:t>
            </a:r>
            <a:r>
              <a:rPr lang="en-US" dirty="0"/>
              <a:t>’ </a:t>
            </a:r>
            <a:r>
              <a:rPr lang="en-US" dirty="0" err="1"/>
              <a:t>Thinkin</a:t>
            </a:r>
            <a:r>
              <a:rPr lang="en-US" dirty="0"/>
              <a:t>’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3D68865-5E04-4E48-9C59-307470D709C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919" y="4191400"/>
            <a:ext cx="1182118" cy="1331124"/>
          </a:xfrm>
        </p:spPr>
        <p:txBody>
          <a:bodyPr/>
          <a:lstStyle/>
          <a:p>
            <a:pPr algn="ctr"/>
            <a:endParaRPr lang="en-US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dirty="0"/>
              <a:t>Negative self-talk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dirty="0"/>
              <a:t>Blaming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dirty="0"/>
              <a:t>Assuming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dirty="0"/>
              <a:t>Minimizing </a:t>
            </a:r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CE9001BD-04C4-40D0-98EB-088BE1EF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598602"/>
          </a:xfrm>
        </p:spPr>
        <p:txBody>
          <a:bodyPr/>
          <a:lstStyle/>
          <a:p>
            <a:r>
              <a:rPr lang="en-US" dirty="0"/>
              <a:t>MINDSET - Setting the expectation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78C75-AC58-1541-BAA6-14EF734FBB78}"/>
              </a:ext>
            </a:extLst>
          </p:cNvPr>
          <p:cNvSpPr txBox="1"/>
          <p:nvPr/>
        </p:nvSpPr>
        <p:spPr>
          <a:xfrm>
            <a:off x="2496194" y="1121790"/>
            <a:ext cx="753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What are we doing at school to help get your child off to a great start?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4E1C0-0360-EC4A-B241-65C69705400D}"/>
              </a:ext>
            </a:extLst>
          </p:cNvPr>
          <p:cNvSpPr txBox="1"/>
          <p:nvPr/>
        </p:nvSpPr>
        <p:spPr>
          <a:xfrm>
            <a:off x="2450430" y="1582255"/>
            <a:ext cx="821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share and reinforce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4623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14F12B-E20F-4517-9919-BCDB348184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89" y="3604498"/>
            <a:ext cx="1723771" cy="302186"/>
          </a:xfrm>
        </p:spPr>
        <p:txBody>
          <a:bodyPr/>
          <a:lstStyle/>
          <a:p>
            <a:r>
              <a:rPr lang="en-US" dirty="0"/>
              <a:t>Graphic Organizer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DE095-DA85-42CF-A5C9-2516D5BBB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692" y="4107181"/>
            <a:ext cx="1182118" cy="1522736"/>
          </a:xfrm>
        </p:spPr>
        <p:txBody>
          <a:bodyPr/>
          <a:lstStyle/>
          <a:p>
            <a:r>
              <a:rPr lang="en-US" dirty="0"/>
              <a:t>Planner / Calendar</a:t>
            </a:r>
          </a:p>
          <a:p>
            <a:r>
              <a:rPr lang="en-US" dirty="0"/>
              <a:t> </a:t>
            </a:r>
            <a:r>
              <a:rPr lang="en-US" dirty="0" err="1"/>
              <a:t>icalendar</a:t>
            </a:r>
            <a:endParaRPr lang="en-US" dirty="0"/>
          </a:p>
          <a:p>
            <a:r>
              <a:rPr lang="en-US" dirty="0"/>
              <a:t>Outlook</a:t>
            </a:r>
          </a:p>
          <a:p>
            <a:r>
              <a:rPr lang="en-US" dirty="0"/>
              <a:t>Google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68456-DDEF-4965-9A31-700C9464D9A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870388" y="3636601"/>
            <a:ext cx="1208897" cy="302186"/>
          </a:xfrm>
        </p:spPr>
        <p:txBody>
          <a:bodyPr/>
          <a:lstStyle/>
          <a:p>
            <a:r>
              <a:rPr lang="en-US" dirty="0"/>
              <a:t>    Notes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DB144-FF76-4395-98B3-094628C7A5B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79760" y="4155436"/>
            <a:ext cx="1382921" cy="2544043"/>
          </a:xfrm>
        </p:spPr>
        <p:txBody>
          <a:bodyPr/>
          <a:lstStyle/>
          <a:p>
            <a:r>
              <a:rPr lang="en-US" dirty="0"/>
              <a:t>Two Column Notes / Cornell Notes!!!!!!!!</a:t>
            </a:r>
          </a:p>
          <a:p>
            <a:r>
              <a:rPr lang="en-US" dirty="0"/>
              <a:t>Active recall</a:t>
            </a:r>
          </a:p>
          <a:p>
            <a:r>
              <a:rPr lang="en-US" dirty="0"/>
              <a:t>Note cards</a:t>
            </a:r>
          </a:p>
          <a:p>
            <a:r>
              <a:rPr lang="en-US" dirty="0"/>
              <a:t>Timelines</a:t>
            </a:r>
          </a:p>
          <a:p>
            <a:r>
              <a:rPr lang="en-US" dirty="0"/>
              <a:t>Note Apps have Cornell Note template (Evernote)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0B2470-56A6-47A4-9829-DFC728CE40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22024" y="3636601"/>
            <a:ext cx="1182118" cy="302186"/>
          </a:xfrm>
        </p:spPr>
        <p:txBody>
          <a:bodyPr/>
          <a:lstStyle/>
          <a:p>
            <a:r>
              <a:rPr lang="en-US" dirty="0"/>
              <a:t>Pomodoro Method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B26F70-BAC5-4AA1-846F-50BC6B3A49A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242411"/>
            <a:ext cx="1182118" cy="1183101"/>
          </a:xfrm>
        </p:spPr>
        <p:txBody>
          <a:bodyPr/>
          <a:lstStyle/>
          <a:p>
            <a:r>
              <a:rPr lang="en-US" dirty="0"/>
              <a:t>25:5</a:t>
            </a:r>
          </a:p>
          <a:p>
            <a:r>
              <a:rPr lang="en-US" dirty="0"/>
              <a:t>50: 10</a:t>
            </a:r>
          </a:p>
          <a:p>
            <a:r>
              <a:rPr lang="en-US" dirty="0"/>
              <a:t>3 sessions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BF0E61-7525-47AA-8527-2890B3C8F4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03415" y="3704080"/>
            <a:ext cx="1181099" cy="302186"/>
          </a:xfrm>
        </p:spPr>
        <p:txBody>
          <a:bodyPr/>
          <a:lstStyle/>
          <a:p>
            <a:r>
              <a:rPr lang="en-US" dirty="0"/>
              <a:t>Questioning Strategies	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69243C-F952-4582-8AB9-FECB15F5488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2905" y="4327658"/>
            <a:ext cx="1182118" cy="2371822"/>
          </a:xfrm>
        </p:spPr>
        <p:txBody>
          <a:bodyPr/>
          <a:lstStyle/>
          <a:p>
            <a:r>
              <a:rPr lang="en-US" dirty="0"/>
              <a:t>COSTAS (3 levels)</a:t>
            </a:r>
          </a:p>
          <a:p>
            <a:r>
              <a:rPr lang="en-US" dirty="0"/>
              <a:t>Blooms Taxonomy</a:t>
            </a:r>
          </a:p>
          <a:p>
            <a:r>
              <a:rPr lang="en-US" dirty="0"/>
              <a:t>Ask questions in class – leadership.  </a:t>
            </a:r>
          </a:p>
          <a:p>
            <a:r>
              <a:rPr lang="en-US" dirty="0"/>
              <a:t>If your child is shy have them start with questions they already know the answer to or ask yes/no, lower level questions.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C0440-0A62-4BE3-87B1-E7BBEC71DEE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478957" y="3703545"/>
            <a:ext cx="1181099" cy="302186"/>
          </a:xfrm>
        </p:spPr>
        <p:txBody>
          <a:bodyPr/>
          <a:lstStyle/>
          <a:p>
            <a:r>
              <a:rPr lang="en-US" dirty="0"/>
              <a:t> Canvas	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CBA618-6DC5-494A-B926-787A5E3570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270528" y="4247433"/>
            <a:ext cx="1182118" cy="1183101"/>
          </a:xfrm>
        </p:spPr>
        <p:txBody>
          <a:bodyPr/>
          <a:lstStyle/>
          <a:p>
            <a:r>
              <a:rPr lang="en-US" dirty="0"/>
              <a:t>Student account</a:t>
            </a:r>
          </a:p>
          <a:p>
            <a:r>
              <a:rPr lang="en-US" dirty="0"/>
              <a:t>Parent Account</a:t>
            </a:r>
          </a:p>
          <a:p>
            <a:r>
              <a:rPr lang="en-US" dirty="0"/>
              <a:t>Messaging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FFB7923-76D4-4907-843E-D382F42A8A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855516" y="3703545"/>
            <a:ext cx="1181098" cy="302186"/>
          </a:xfrm>
        </p:spPr>
        <p:txBody>
          <a:bodyPr/>
          <a:lstStyle/>
          <a:p>
            <a:pPr algn="ctr"/>
            <a:r>
              <a:rPr lang="en-US" dirty="0"/>
              <a:t>ATTENDANCE 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27B133-AA6A-41E2-BE05-40627D0C26F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869186" y="4086437"/>
            <a:ext cx="1167428" cy="2771563"/>
          </a:xfrm>
        </p:spPr>
        <p:txBody>
          <a:bodyPr/>
          <a:lstStyle/>
          <a:p>
            <a:r>
              <a:rPr lang="en-US" dirty="0"/>
              <a:t>Be on time</a:t>
            </a:r>
          </a:p>
          <a:p>
            <a:r>
              <a:rPr lang="en-US" dirty="0"/>
              <a:t>Be an active participant</a:t>
            </a:r>
          </a:p>
          <a:p>
            <a:r>
              <a:rPr lang="en-US" dirty="0"/>
              <a:t>Do NOT to skip club day.  </a:t>
            </a:r>
          </a:p>
          <a:p>
            <a:r>
              <a:rPr lang="en-US" dirty="0"/>
              <a:t>Do not leave early if you have a JA at the end of  the day</a:t>
            </a:r>
          </a:p>
          <a:p>
            <a:r>
              <a:rPr lang="en-US" dirty="0"/>
              <a:t>Not to arrive late if you have a JA first block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A9DC888-BA13-4A8B-B23E-377188D4F42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323620" y="3703545"/>
            <a:ext cx="1181098" cy="302186"/>
          </a:xfrm>
        </p:spPr>
        <p:txBody>
          <a:bodyPr/>
          <a:lstStyle/>
          <a:p>
            <a:r>
              <a:rPr lang="en-US" dirty="0"/>
              <a:t>Support System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AB820E-1C0C-438A-9C20-558D6965DE6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294056" y="4327658"/>
            <a:ext cx="1182118" cy="2371822"/>
          </a:xfrm>
        </p:spPr>
        <p:txBody>
          <a:bodyPr/>
          <a:lstStyle/>
          <a:p>
            <a:r>
              <a:rPr lang="en-US" dirty="0"/>
              <a:t>Parents/Family</a:t>
            </a:r>
          </a:p>
          <a:p>
            <a:r>
              <a:rPr lang="en-US" dirty="0"/>
              <a:t>Friends</a:t>
            </a:r>
          </a:p>
          <a:p>
            <a:r>
              <a:rPr lang="en-US" dirty="0"/>
              <a:t>Teachers</a:t>
            </a:r>
          </a:p>
          <a:p>
            <a:r>
              <a:rPr lang="en-US" dirty="0"/>
              <a:t>IB Coordinator</a:t>
            </a:r>
          </a:p>
          <a:p>
            <a:r>
              <a:rPr lang="en-US" dirty="0"/>
              <a:t>Student Services</a:t>
            </a:r>
          </a:p>
          <a:p>
            <a:r>
              <a:rPr lang="en-US" dirty="0"/>
              <a:t>After school tutoring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CFBD1-DA5A-46F9-8F4F-545B9E76338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0791724" y="3701989"/>
            <a:ext cx="1181098" cy="302186"/>
          </a:xfrm>
        </p:spPr>
        <p:txBody>
          <a:bodyPr/>
          <a:lstStyle/>
          <a:p>
            <a:r>
              <a:rPr lang="en-US" dirty="0"/>
              <a:t>Routine 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0BF8055-E04D-4F49-A102-0DD7878CE35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649963" y="4123744"/>
            <a:ext cx="1182118" cy="3012347"/>
          </a:xfrm>
        </p:spPr>
        <p:txBody>
          <a:bodyPr/>
          <a:lstStyle/>
          <a:p>
            <a:r>
              <a:rPr lang="en-US" sz="1000" dirty="0"/>
              <a:t>A day – Do A day homework</a:t>
            </a:r>
          </a:p>
          <a:p>
            <a:r>
              <a:rPr lang="en-US" sz="1000" dirty="0"/>
              <a:t>B Day – Do B day homework</a:t>
            </a:r>
          </a:p>
          <a:p>
            <a:r>
              <a:rPr lang="en-US" sz="1000" dirty="0"/>
              <a:t>Avoid the IB black hole </a:t>
            </a:r>
            <a:r>
              <a:rPr lang="en-US" sz="1000" dirty="0">
                <a:sym typeface="Wingdings" pitchFamily="2" charset="2"/>
              </a:rPr>
              <a:t> (Thursday to Monday)</a:t>
            </a:r>
            <a:endParaRPr lang="en-US" sz="1000" dirty="0"/>
          </a:p>
          <a:p>
            <a:r>
              <a:rPr lang="en-US" sz="1000" dirty="0"/>
              <a:t>Check communication sources regularly (Canvas, RIBLI, PTA, Sign up for Newsletters)</a:t>
            </a:r>
          </a:p>
          <a:p>
            <a:endParaRPr lang="en-US" sz="1000" dirty="0"/>
          </a:p>
          <a:p>
            <a:endParaRPr lang="en-US" sz="1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3875B48-697A-482B-A67D-D66331A3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TOOLS</a:t>
            </a:r>
          </a:p>
        </p:txBody>
      </p:sp>
      <p:pic>
        <p:nvPicPr>
          <p:cNvPr id="20" name="Picture 19" descr="A picture containing indoor&#10;&#10;Description automatically generated">
            <a:extLst>
              <a:ext uri="{FF2B5EF4-FFF2-40B4-BE49-F238E27FC236}">
                <a16:creationId xmlns:a16="http://schemas.microsoft.com/office/drawing/2014/main" id="{618E8E95-79E4-4718-9EF2-6BF1E4E30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557" y="882679"/>
            <a:ext cx="2698108" cy="26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1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82B6B7-62A8-4C00-939E-EF9D3EB7D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Day / B Day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D636E-B2A7-4D9F-9734-312BAEE07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914" y="5210962"/>
            <a:ext cx="1813567" cy="1647037"/>
          </a:xfrm>
        </p:spPr>
        <p:txBody>
          <a:bodyPr/>
          <a:lstStyle/>
          <a:p>
            <a:r>
              <a:rPr lang="en-US" dirty="0"/>
              <a:t>A day homework should be done on day A.  B day homework should be done on day B. </a:t>
            </a:r>
          </a:p>
          <a:p>
            <a:r>
              <a:rPr lang="en-US" dirty="0"/>
              <a:t>Use a graphic organizer to “map out” time slots if needed.  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E2FD5-D5DF-47FE-8897-376313A94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0405" y="4817717"/>
            <a:ext cx="2281286" cy="302186"/>
          </a:xfrm>
        </p:spPr>
        <p:txBody>
          <a:bodyPr/>
          <a:lstStyle/>
          <a:p>
            <a:r>
              <a:rPr lang="en-US" dirty="0"/>
              <a:t>Pomodoro Method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8E93B-AEB4-4CBA-8A15-356D13F822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076" y="5210962"/>
            <a:ext cx="1813567" cy="1647037"/>
          </a:xfrm>
        </p:spPr>
        <p:txBody>
          <a:bodyPr/>
          <a:lstStyle/>
          <a:p>
            <a:r>
              <a:rPr lang="en-US" dirty="0"/>
              <a:t>25:5 or 50:10</a:t>
            </a:r>
          </a:p>
          <a:p>
            <a:r>
              <a:rPr lang="en-US" dirty="0"/>
              <a:t>Gives the brain time to forget.  When we “re-teach” this moves the information from short-term memory to long-term memory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0B8B1B-D828-4A84-AA9D-4092B8633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Sleep / Rest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FB02AB-19B4-41C5-9D39-DA123E5AF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4238" y="5210963"/>
            <a:ext cx="1813567" cy="1647036"/>
          </a:xfrm>
        </p:spPr>
        <p:txBody>
          <a:bodyPr/>
          <a:lstStyle/>
          <a:p>
            <a:r>
              <a:rPr lang="en-US" dirty="0"/>
              <a:t>We all need sown time.  Build it in to your teen’s daily routine.  Discourage over involvement if you see it happening.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0B813E-EF63-4426-B2D8-37E8B5CF44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24276" y="4827764"/>
            <a:ext cx="3437600" cy="302186"/>
          </a:xfrm>
        </p:spPr>
        <p:txBody>
          <a:bodyPr/>
          <a:lstStyle/>
          <a:p>
            <a:r>
              <a:rPr lang="en-US" dirty="0"/>
              <a:t>Apps to encourage focus.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4D359D-2B34-41DC-B801-8F34786ACB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54400" y="5210963"/>
            <a:ext cx="1813567" cy="1246398"/>
          </a:xfrm>
        </p:spPr>
        <p:txBody>
          <a:bodyPr/>
          <a:lstStyle/>
          <a:p>
            <a:r>
              <a:rPr lang="en-US" dirty="0"/>
              <a:t>Forest App</a:t>
            </a:r>
          </a:p>
          <a:p>
            <a:r>
              <a:rPr lang="en-US" dirty="0"/>
              <a:t>2Do</a:t>
            </a:r>
          </a:p>
          <a:p>
            <a:r>
              <a:rPr lang="en-US" dirty="0"/>
              <a:t>Clockwork Tomato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65081C8-C8AD-4278-9EA9-F26E4565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AE6205-6D29-BA4A-86FF-52527CD6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22" y="1179196"/>
            <a:ext cx="2922442" cy="29070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166238-34E0-3A40-9BCE-6FBCBE2230E0}"/>
              </a:ext>
            </a:extLst>
          </p:cNvPr>
          <p:cNvSpPr txBox="1"/>
          <p:nvPr/>
        </p:nvSpPr>
        <p:spPr>
          <a:xfrm>
            <a:off x="480767" y="4086208"/>
            <a:ext cx="10689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naturally gifted and talented students have never had to spend a lot of time studying…until now</a:t>
            </a:r>
          </a:p>
        </p:txBody>
      </p:sp>
    </p:spTree>
    <p:extLst>
      <p:ext uri="{BB962C8B-B14F-4D97-AF65-F5344CB8AC3E}">
        <p14:creationId xmlns:p14="http://schemas.microsoft.com/office/powerpoint/2010/main" val="42150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09D094-722B-474B-A2F3-F3E789160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Unavoidable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A9F28-AB9A-44D1-BB5B-E6C145605C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182" y="4486178"/>
            <a:ext cx="1182118" cy="2225707"/>
          </a:xfrm>
        </p:spPr>
        <p:txBody>
          <a:bodyPr/>
          <a:lstStyle/>
          <a:p>
            <a:r>
              <a:rPr lang="en-US" dirty="0"/>
              <a:t>It’s how we handle it that makes a big difference.</a:t>
            </a:r>
          </a:p>
          <a:p>
            <a:r>
              <a:rPr lang="en-US" dirty="0"/>
              <a:t>Parents: Try not to hit the panic button with your teen.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8FB49-2F0D-4297-8A84-D3A49A01C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Eustress (+)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A108D-963B-40F1-AD38-2B22F026E9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39103" y="4486178"/>
            <a:ext cx="1182118" cy="1782647"/>
          </a:xfrm>
        </p:spPr>
        <p:txBody>
          <a:bodyPr/>
          <a:lstStyle/>
          <a:p>
            <a:r>
              <a:rPr lang="en-US" dirty="0"/>
              <a:t>First day of school</a:t>
            </a:r>
          </a:p>
          <a:p>
            <a:r>
              <a:rPr lang="en-US" dirty="0"/>
              <a:t>School dances / first dates</a:t>
            </a:r>
          </a:p>
          <a:p>
            <a:r>
              <a:rPr lang="en-US" dirty="0"/>
              <a:t>College acceptance</a:t>
            </a:r>
          </a:p>
          <a:p>
            <a:r>
              <a:rPr lang="en-US" dirty="0"/>
              <a:t>Graduation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AFB5B4-CFAD-4D7C-81D9-9DD2EECA6B2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Distress (-)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C2437D-D89B-45B7-9213-E807AC53735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222024" y="4486178"/>
            <a:ext cx="1182118" cy="2120327"/>
          </a:xfrm>
        </p:spPr>
        <p:txBody>
          <a:bodyPr/>
          <a:lstStyle/>
          <a:p>
            <a:r>
              <a:rPr lang="en-US" dirty="0"/>
              <a:t>Being Bullied</a:t>
            </a:r>
          </a:p>
          <a:p>
            <a:r>
              <a:rPr lang="en-US" dirty="0"/>
              <a:t>Fighting with a friend or family member</a:t>
            </a:r>
          </a:p>
          <a:p>
            <a:r>
              <a:rPr lang="en-US" dirty="0"/>
              <a:t>Not meeting a deadline</a:t>
            </a:r>
          </a:p>
          <a:p>
            <a:r>
              <a:rPr lang="en-US" dirty="0"/>
              <a:t>Unmanaged stress can lead to health issues.  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54282B-CD2D-449F-B4F2-09DF439F3D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    Clinical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7EE76A-3D80-4D8C-9CE8-5DAC178CF3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604944" y="4486178"/>
            <a:ext cx="1182118" cy="1924049"/>
          </a:xfrm>
        </p:spPr>
        <p:txBody>
          <a:bodyPr/>
          <a:lstStyle/>
          <a:p>
            <a:r>
              <a:rPr lang="en-US" dirty="0"/>
              <a:t>Clinical Anxiety goes beyond normal stress.</a:t>
            </a:r>
          </a:p>
          <a:p>
            <a:r>
              <a:rPr lang="en-US" dirty="0"/>
              <a:t>Diagnosed condition by a licensed professional</a:t>
            </a:r>
          </a:p>
          <a:p>
            <a:r>
              <a:rPr lang="en-US" dirty="0"/>
              <a:t>Can look different in teens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DD1F92-55FC-4D03-B55F-EC1B3570F4C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47841" y="4014522"/>
            <a:ext cx="1476407" cy="302186"/>
          </a:xfrm>
        </p:spPr>
        <p:txBody>
          <a:bodyPr/>
          <a:lstStyle/>
          <a:p>
            <a:r>
              <a:rPr lang="en-US" dirty="0"/>
              <a:t>Sleep/relaxation 	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8D191A-E423-4E37-A46F-A038666EAD8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55230" y="4486178"/>
            <a:ext cx="1269018" cy="2225707"/>
          </a:xfrm>
        </p:spPr>
        <p:txBody>
          <a:bodyPr/>
          <a:lstStyle/>
          <a:p>
            <a:r>
              <a:rPr lang="en-US" dirty="0"/>
              <a:t> 8 hours min.</a:t>
            </a:r>
          </a:p>
          <a:p>
            <a:r>
              <a:rPr lang="en-US" dirty="0"/>
              <a:t>No blue light 1 hr. before bedtime</a:t>
            </a:r>
          </a:p>
          <a:p>
            <a:r>
              <a:rPr lang="en-US" dirty="0"/>
              <a:t>No reading in bed</a:t>
            </a:r>
          </a:p>
          <a:p>
            <a:r>
              <a:rPr lang="en-US" dirty="0"/>
              <a:t>Mindfulness</a:t>
            </a:r>
          </a:p>
          <a:p>
            <a:r>
              <a:rPr lang="en-US" dirty="0"/>
              <a:t>Deep breathing</a:t>
            </a:r>
          </a:p>
          <a:p>
            <a:r>
              <a:rPr lang="en-US" dirty="0"/>
              <a:t>Use apps such as Calm, </a:t>
            </a:r>
            <a:r>
              <a:rPr lang="en-US" dirty="0" err="1"/>
              <a:t>MindfulGnat</a:t>
            </a:r>
            <a:r>
              <a:rPr lang="en-US" dirty="0"/>
              <a:t>, </a:t>
            </a:r>
            <a:r>
              <a:rPr lang="en-US" dirty="0" err="1"/>
              <a:t>Mindshift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99853A-4F0B-4EAA-A712-23D7C1B45B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Exercise	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E99CA2-D201-4613-BBF7-A148C5C5326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38151" y="4486178"/>
            <a:ext cx="1182118" cy="2008890"/>
          </a:xfrm>
        </p:spPr>
        <p:txBody>
          <a:bodyPr/>
          <a:lstStyle/>
          <a:p>
            <a:r>
              <a:rPr lang="en-US" dirty="0"/>
              <a:t> Break a sweat</a:t>
            </a:r>
          </a:p>
          <a:p>
            <a:r>
              <a:rPr lang="en-US" dirty="0"/>
              <a:t>Make it a regular part of your routine</a:t>
            </a:r>
          </a:p>
          <a:p>
            <a:r>
              <a:rPr lang="en-US" dirty="0"/>
              <a:t>Yoga</a:t>
            </a:r>
          </a:p>
          <a:p>
            <a:r>
              <a:rPr lang="en-US" dirty="0"/>
              <a:t> Participate in family sports or other exercise routines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CB86FB-8FEC-4247-8F05-F3AAD074187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Nutrition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DFA04A4-6E62-44BD-AC63-326E60BD4E4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321072" y="4486178"/>
            <a:ext cx="1182118" cy="1660098"/>
          </a:xfrm>
        </p:spPr>
        <p:txBody>
          <a:bodyPr/>
          <a:lstStyle/>
          <a:p>
            <a:r>
              <a:rPr lang="en-US" dirty="0"/>
              <a:t> Healthy, balanced meals</a:t>
            </a:r>
          </a:p>
          <a:p>
            <a:r>
              <a:rPr lang="en-US" dirty="0"/>
              <a:t>Water – refillable station in the lunchroom</a:t>
            </a:r>
          </a:p>
          <a:p>
            <a:r>
              <a:rPr lang="en-US" dirty="0"/>
              <a:t>Pack snacks if your child is staying after </a:t>
            </a:r>
            <a:r>
              <a:rPr lang="en-US" dirty="0" err="1"/>
              <a:t>schol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EAAF318-080D-42A7-AD58-44809E51169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0703992" y="4014522"/>
            <a:ext cx="1257884" cy="302186"/>
          </a:xfrm>
        </p:spPr>
        <p:txBody>
          <a:bodyPr/>
          <a:lstStyle/>
          <a:p>
            <a:r>
              <a:rPr lang="en-US" dirty="0"/>
              <a:t> Hobbies/clubs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293F8F6-6FBF-474A-A985-9DB806DAE42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703992" y="4486178"/>
            <a:ext cx="1182118" cy="2371822"/>
          </a:xfrm>
        </p:spPr>
        <p:txBody>
          <a:bodyPr/>
          <a:lstStyle/>
          <a:p>
            <a:r>
              <a:rPr lang="en-US" dirty="0"/>
              <a:t>Join clubs</a:t>
            </a:r>
          </a:p>
          <a:p>
            <a:r>
              <a:rPr lang="en-US" dirty="0"/>
              <a:t>Get involved</a:t>
            </a:r>
          </a:p>
          <a:p>
            <a:r>
              <a:rPr lang="en-US" dirty="0"/>
              <a:t>Community service should be enjoyable – link it to something your child enjoys</a:t>
            </a:r>
          </a:p>
          <a:p>
            <a:r>
              <a:rPr lang="en-US" dirty="0"/>
              <a:t>Create or find a relaxation or personal care Bingo Card</a:t>
            </a:r>
          </a:p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CD04D7A-55ED-4C22-989A-2C968AA9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Management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830460-0FDA-AF47-B830-87C25B82E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07" y="1129684"/>
            <a:ext cx="3307157" cy="25504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D63385-5EE1-1647-8F08-CA55F177BD68}"/>
              </a:ext>
            </a:extLst>
          </p:cNvPr>
          <p:cNvSpPr txBox="1"/>
          <p:nvPr/>
        </p:nvSpPr>
        <p:spPr>
          <a:xfrm>
            <a:off x="456182" y="2564091"/>
            <a:ext cx="343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About Stress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2E8AB2-F6D1-8F4C-8760-0409AF0417DE}"/>
              </a:ext>
            </a:extLst>
          </p:cNvPr>
          <p:cNvSpPr txBox="1"/>
          <p:nvPr/>
        </p:nvSpPr>
        <p:spPr>
          <a:xfrm>
            <a:off x="9436231" y="2639505"/>
            <a:ext cx="2525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Ways to combat stress</a:t>
            </a:r>
          </a:p>
        </p:txBody>
      </p:sp>
    </p:spTree>
    <p:extLst>
      <p:ext uri="{BB962C8B-B14F-4D97-AF65-F5344CB8AC3E}">
        <p14:creationId xmlns:p14="http://schemas.microsoft.com/office/powerpoint/2010/main" val="150973444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uct Timeline_WAC_LH - v2" id="{C490F22C-BCE6-4049-96E9-DC11EF4DCC46}" vid="{AA5619E9-B2EB-4B47-8E48-7B1F4A347B9C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C1DAB8B-23BA-4827-9CE8-505DD4A39F0A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55BC56-8FA3-435B-ACDD-0E8E6241E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6BA265-3C9C-41FF-80C6-61A7F961C0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11B2B9-8CE5-4E5A-B70F-6B056FE844E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{2B148ED1-70EE-4FCE-B5A9-2009789C859A}tf16411242_win32</Template>
  <TotalTime>437</TotalTime>
  <Words>674</Words>
  <Application>Microsoft Office PowerPoint</Application>
  <PresentationFormat>Widescreen</PresentationFormat>
  <Paragraphs>141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 Next LT Pro Light</vt:lpstr>
      <vt:lpstr>Speak Pro</vt:lpstr>
      <vt:lpstr>2_Office Theme</vt:lpstr>
      <vt:lpstr>How to help Your Teen transition to RHSIB Beyond getting involved </vt:lpstr>
      <vt:lpstr>ACADEMIC SUCCESS ROADMAP</vt:lpstr>
      <vt:lpstr>MINDSET - Setting the expectation </vt:lpstr>
      <vt:lpstr>TOOLS</vt:lpstr>
      <vt:lpstr>Time Management</vt:lpstr>
      <vt:lpstr>Stress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SUCCESS ROADMAP</dc:title>
  <dc:creator>Lesley Morter</dc:creator>
  <cp:lastModifiedBy>Lesley Morter</cp:lastModifiedBy>
  <cp:revision>15</cp:revision>
  <cp:lastPrinted>2022-04-21T03:02:21Z</cp:lastPrinted>
  <dcterms:created xsi:type="dcterms:W3CDTF">2022-04-20T17:33:41Z</dcterms:created>
  <dcterms:modified xsi:type="dcterms:W3CDTF">2022-09-20T12:25:03Z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